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97" r:id="rId5"/>
    <p:sldId id="299" r:id="rId6"/>
    <p:sldId id="303" r:id="rId7"/>
    <p:sldId id="304" r:id="rId8"/>
    <p:sldId id="305" r:id="rId9"/>
    <p:sldId id="306" r:id="rId10"/>
    <p:sldId id="307" r:id="rId11"/>
    <p:sldId id="308" r:id="rId12"/>
    <p:sldId id="309" r:id="rId13"/>
    <p:sldId id="310" r:id="rId14"/>
    <p:sldId id="311" r:id="rId15"/>
    <p:sldId id="312" r:id="rId16"/>
    <p:sldId id="313" r:id="rId17"/>
    <p:sldId id="315" r:id="rId18"/>
    <p:sldId id="316" r:id="rId19"/>
    <p:sldId id="317" r:id="rId20"/>
    <p:sldId id="318" r:id="rId21"/>
    <p:sldId id="319" r:id="rId22"/>
    <p:sldId id="320"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00FF"/>
    <a:srgbClr val="993300"/>
    <a:srgbClr val="663300"/>
    <a:srgbClr val="000000"/>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2C2E275-335F-4342-AB6A-9A27322E2FE2}" type="datetimeFigureOut">
              <a:rPr lang="es-ES" smtClean="0"/>
              <a:t>23/09/2015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360644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2C2E275-335F-4342-AB6A-9A27322E2FE2}" type="datetimeFigureOut">
              <a:rPr lang="es-ES" smtClean="0"/>
              <a:t>23/09/2015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110306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2C2E275-335F-4342-AB6A-9A27322E2FE2}" type="datetimeFigureOut">
              <a:rPr lang="es-ES" smtClean="0"/>
              <a:t>23/09/2015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2215356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2C2E275-335F-4342-AB6A-9A27322E2FE2}" type="datetimeFigureOut">
              <a:rPr lang="es-ES" smtClean="0"/>
              <a:t>23/09/2015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362032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2C2E275-335F-4342-AB6A-9A27322E2FE2}" type="datetimeFigureOut">
              <a:rPr lang="es-ES" smtClean="0"/>
              <a:t>23/09/2015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1515998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32C2E275-335F-4342-AB6A-9A27322E2FE2}" type="datetimeFigureOut">
              <a:rPr lang="es-ES" smtClean="0"/>
              <a:t>23/09/2015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279482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32C2E275-335F-4342-AB6A-9A27322E2FE2}" type="datetimeFigureOut">
              <a:rPr lang="es-ES" smtClean="0"/>
              <a:t>23/09/2015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3309964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2C2E275-335F-4342-AB6A-9A27322E2FE2}" type="datetimeFigureOut">
              <a:rPr lang="es-ES" smtClean="0"/>
              <a:t>23/09/2015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215501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2C2E275-335F-4342-AB6A-9A27322E2FE2}" type="datetimeFigureOut">
              <a:rPr lang="es-ES" smtClean="0"/>
              <a:t>23/09/2015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339681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2C2E275-335F-4342-AB6A-9A27322E2FE2}" type="datetimeFigureOut">
              <a:rPr lang="es-ES" smtClean="0"/>
              <a:t>23/09/2015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2660362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2C2E275-335F-4342-AB6A-9A27322E2FE2}" type="datetimeFigureOut">
              <a:rPr lang="es-ES" smtClean="0"/>
              <a:t>23/09/2015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32D824D-9BD9-4FC4-89DE-F9D0F6720AEA}" type="slidenum">
              <a:rPr lang="es-ES" smtClean="0"/>
              <a:t>‹Nº›</a:t>
            </a:fld>
            <a:endParaRPr lang="es-ES"/>
          </a:p>
        </p:txBody>
      </p:sp>
    </p:spTree>
    <p:extLst>
      <p:ext uri="{BB962C8B-B14F-4D97-AF65-F5344CB8AC3E}">
        <p14:creationId xmlns:p14="http://schemas.microsoft.com/office/powerpoint/2010/main" val="1944214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C2E275-335F-4342-AB6A-9A27322E2FE2}" type="datetimeFigureOut">
              <a:rPr lang="es-ES" smtClean="0"/>
              <a:t>23/09/2015</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D824D-9BD9-4FC4-89DE-F9D0F6720AEA}" type="slidenum">
              <a:rPr lang="es-ES" smtClean="0"/>
              <a:t>‹Nº›</a:t>
            </a:fld>
            <a:endParaRPr lang="es-ES"/>
          </a:p>
        </p:txBody>
      </p:sp>
    </p:spTree>
    <p:extLst>
      <p:ext uri="{BB962C8B-B14F-4D97-AF65-F5344CB8AC3E}">
        <p14:creationId xmlns:p14="http://schemas.microsoft.com/office/powerpoint/2010/main" val="3833459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3999" y="1407623"/>
            <a:ext cx="9397285" cy="2387600"/>
          </a:xfrm>
        </p:spPr>
        <p:txBody>
          <a:bodyPr>
            <a:normAutofit fontScale="90000"/>
          </a:bodyPr>
          <a:lstStyle/>
          <a:p>
            <a:pPr algn="l">
              <a:lnSpc>
                <a:spcPct val="100000"/>
              </a:lnSpc>
              <a:spcAft>
                <a:spcPts val="0"/>
              </a:spcAft>
            </a:pPr>
            <a:r>
              <a:rPr lang="es-ES" sz="3600" b="1" dirty="0" smtClean="0">
                <a:solidFill>
                  <a:srgbClr val="990099"/>
                </a:solidFill>
                <a:latin typeface="Calibri" panose="020F0502020204030204"/>
                <a:ea typeface="+mn-ea"/>
                <a:cs typeface="+mn-cs"/>
              </a:rPr>
              <a:t/>
            </a:r>
            <a:br>
              <a:rPr lang="es-ES" sz="3600" b="1" dirty="0" smtClean="0">
                <a:solidFill>
                  <a:srgbClr val="990099"/>
                </a:solidFill>
                <a:latin typeface="Calibri" panose="020F0502020204030204"/>
                <a:ea typeface="+mn-ea"/>
                <a:cs typeface="+mn-cs"/>
              </a:rPr>
            </a:br>
            <a:r>
              <a:rPr lang="es-ES" sz="3600" b="1" dirty="0">
                <a:solidFill>
                  <a:srgbClr val="990099"/>
                </a:solidFill>
                <a:latin typeface="Calibri" panose="020F0502020204030204"/>
                <a:ea typeface="+mn-ea"/>
                <a:cs typeface="+mn-cs"/>
              </a:rPr>
              <a:t/>
            </a:r>
            <a:br>
              <a:rPr lang="es-ES" sz="3600" b="1" dirty="0">
                <a:solidFill>
                  <a:srgbClr val="990099"/>
                </a:solidFill>
                <a:latin typeface="Calibri" panose="020F0502020204030204"/>
                <a:ea typeface="+mn-ea"/>
                <a:cs typeface="+mn-cs"/>
              </a:rPr>
            </a:br>
            <a:r>
              <a:rPr lang="es-ES" sz="3600" b="1" dirty="0">
                <a:solidFill>
                  <a:srgbClr val="990099"/>
                </a:solidFill>
                <a:latin typeface="Calibri" panose="020F0502020204030204"/>
                <a:ea typeface="+mn-ea"/>
                <a:cs typeface="+mn-cs"/>
              </a:rPr>
              <a:t>Evaluación GRADE del </a:t>
            </a:r>
            <a:r>
              <a:rPr lang="es-ES" sz="3600" b="1" dirty="0" smtClean="0">
                <a:solidFill>
                  <a:srgbClr val="990099"/>
                </a:solidFill>
                <a:latin typeface="Calibri" panose="020F0502020204030204"/>
                <a:ea typeface="+mn-ea"/>
                <a:cs typeface="+mn-cs"/>
              </a:rPr>
              <a:t>ensayo CAPITA: </a:t>
            </a:r>
            <a:br>
              <a:rPr lang="es-ES" sz="3600" b="1" dirty="0" smtClean="0">
                <a:solidFill>
                  <a:srgbClr val="990099"/>
                </a:solidFill>
                <a:latin typeface="Calibri" panose="020F0502020204030204"/>
                <a:ea typeface="+mn-ea"/>
                <a:cs typeface="+mn-cs"/>
              </a:rPr>
            </a:br>
            <a:r>
              <a:rPr lang="es-ES" sz="2600" dirty="0" smtClean="0">
                <a:solidFill>
                  <a:srgbClr val="990099"/>
                </a:solidFill>
                <a:latin typeface="Calibri" panose="020F0502020204030204" pitchFamily="34" charset="0"/>
                <a:ea typeface="Times New Roman" panose="02020603050405020304" pitchFamily="18" charset="0"/>
                <a:cs typeface="Times New Roman" panose="02020603050405020304" pitchFamily="18" charset="0"/>
              </a:rPr>
              <a:t>Efectividad </a:t>
            </a:r>
            <a:r>
              <a:rPr lang="es-ES" sz="26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de la vacuna neumocócica conjugada 13 valente (13vPnC) en mayores de 65 años en mortalidad, enfermedad neumocócica invasiva y neumonía neumocócica.</a:t>
            </a:r>
            <a:r>
              <a:rPr lang="es-ES" sz="4800" dirty="0" smtClean="0">
                <a:effectLst/>
                <a:latin typeface="Arial" panose="020B0604020202020204" pitchFamily="34" charset="0"/>
                <a:ea typeface="Times New Roman" panose="02020603050405020304" pitchFamily="18" charset="0"/>
                <a:cs typeface="Times New Roman" panose="02020603050405020304" pitchFamily="18" charset="0"/>
              </a:rPr>
              <a:t/>
            </a:r>
            <a:br>
              <a:rPr lang="es-ES" sz="4800" dirty="0" smtClean="0">
                <a:effectLst/>
                <a:latin typeface="Arial" panose="020B0604020202020204" pitchFamily="34" charset="0"/>
                <a:ea typeface="Times New Roman" panose="02020603050405020304" pitchFamily="18" charset="0"/>
                <a:cs typeface="Times New Roman" panose="02020603050405020304" pitchFamily="18" charset="0"/>
              </a:rPr>
            </a:br>
            <a:endParaRPr lang="es-ES" dirty="0"/>
          </a:p>
        </p:txBody>
      </p:sp>
      <p:pic>
        <p:nvPicPr>
          <p:cNvPr id="4" name="Imagen 3"/>
          <p:cNvPicPr>
            <a:picLocks noChangeAspect="1"/>
          </p:cNvPicPr>
          <p:nvPr/>
        </p:nvPicPr>
        <p:blipFill>
          <a:blip r:embed="rId2"/>
          <a:stretch>
            <a:fillRect/>
          </a:stretch>
        </p:blipFill>
        <p:spPr>
          <a:xfrm>
            <a:off x="1665668" y="4740985"/>
            <a:ext cx="1298561" cy="737680"/>
          </a:xfrm>
          <a:prstGeom prst="rect">
            <a:avLst/>
          </a:prstGeom>
        </p:spPr>
      </p:pic>
      <p:sp>
        <p:nvSpPr>
          <p:cNvPr id="3" name="Subtítulo 2"/>
          <p:cNvSpPr>
            <a:spLocks noGrp="1"/>
          </p:cNvSpPr>
          <p:nvPr>
            <p:ph type="subTitle" idx="1"/>
          </p:nvPr>
        </p:nvSpPr>
        <p:spPr>
          <a:xfrm>
            <a:off x="1524000" y="3795223"/>
            <a:ext cx="9144000" cy="1655762"/>
          </a:xfrm>
        </p:spPr>
        <p:txBody>
          <a:bodyPr/>
          <a:lstStyle/>
          <a:p>
            <a:pPr lvl="0" algn="l" fontAlgn="base">
              <a:lnSpc>
                <a:spcPct val="100000"/>
              </a:lnSpc>
              <a:spcBef>
                <a:spcPct val="20000"/>
              </a:spcBef>
              <a:spcAft>
                <a:spcPct val="0"/>
              </a:spcAft>
              <a:defRPr/>
            </a:pPr>
            <a:r>
              <a:rPr lang="es-ES" sz="1400" i="1" kern="0" dirty="0" smtClean="0">
                <a:solidFill>
                  <a:srgbClr val="000000"/>
                </a:solidFill>
              </a:rPr>
              <a:t>Gonzalo Ezquerra Pérez. Farmacéutico. Residencias de Mayores, Cáceres</a:t>
            </a:r>
          </a:p>
          <a:p>
            <a:pPr lvl="0" algn="l" fontAlgn="base">
              <a:lnSpc>
                <a:spcPct val="100000"/>
              </a:lnSpc>
              <a:spcBef>
                <a:spcPct val="20000"/>
              </a:spcBef>
              <a:spcAft>
                <a:spcPct val="0"/>
              </a:spcAft>
              <a:defRPr/>
            </a:pPr>
            <a:r>
              <a:rPr lang="es-ES" sz="1400" i="1" kern="0" dirty="0" smtClean="0">
                <a:solidFill>
                  <a:srgbClr val="000000"/>
                </a:solidFill>
              </a:rPr>
              <a:t>Grupo </a:t>
            </a:r>
            <a:r>
              <a:rPr lang="es-ES" sz="1400" i="1" kern="0" dirty="0">
                <a:solidFill>
                  <a:srgbClr val="000000"/>
                </a:solidFill>
              </a:rPr>
              <a:t>evalmed-GRADE (</a:t>
            </a:r>
            <a:r>
              <a:rPr lang="es-ES" sz="1400" i="1" u="sng" kern="0" dirty="0">
                <a:solidFill>
                  <a:srgbClr val="0000FF"/>
                </a:solidFill>
              </a:rPr>
              <a:t>evalmed.es</a:t>
            </a:r>
            <a:r>
              <a:rPr lang="es-ES" sz="1400" i="1" kern="0" dirty="0" smtClean="0">
                <a:solidFill>
                  <a:srgbClr val="000000"/>
                </a:solidFill>
              </a:rPr>
              <a:t>); Agosto-2015</a:t>
            </a:r>
            <a:endParaRPr lang="es-ES" sz="1400" i="1" kern="0" dirty="0">
              <a:solidFill>
                <a:srgbClr val="000000"/>
              </a:solidFill>
            </a:endParaRPr>
          </a:p>
          <a:p>
            <a:endParaRPr lang="es-ES" dirty="0"/>
          </a:p>
        </p:txBody>
      </p:sp>
    </p:spTree>
    <p:extLst>
      <p:ext uri="{BB962C8B-B14F-4D97-AF65-F5344CB8AC3E}">
        <p14:creationId xmlns:p14="http://schemas.microsoft.com/office/powerpoint/2010/main" val="3034984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21724" y="820200"/>
            <a:ext cx="10195775" cy="5271507"/>
          </a:xfrm>
        </p:spPr>
        <p:txBody>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4º ¿Resultaron similares en el inicio los grupos de intervención y control con respecto a los factores pronósticos conocidos?: </a:t>
            </a:r>
            <a:r>
              <a:rPr lang="es-ES" sz="2000" dirty="0">
                <a:latin typeface="Calibri" panose="020F0502020204030204" pitchFamily="34" charset="0"/>
                <a:ea typeface="Times New Roman" panose="02020603050405020304" pitchFamily="18" charset="0"/>
                <a:cs typeface="Times New Roman" panose="02020603050405020304" pitchFamily="18" charset="0"/>
              </a:rPr>
              <a:t>Sí, y resumidamente fueron así: </a:t>
            </a:r>
            <a:r>
              <a:rPr lang="es-ES" sz="2000" u="sng" dirty="0">
                <a:latin typeface="Calibri" panose="020F0502020204030204" pitchFamily="34" charset="0"/>
                <a:ea typeface="Times New Roman" panose="02020603050405020304" pitchFamily="18" charset="0"/>
                <a:cs typeface="Times New Roman" panose="02020603050405020304" pitchFamily="18" charset="0"/>
              </a:rPr>
              <a:t>Media de edad</a:t>
            </a:r>
            <a:r>
              <a:rPr lang="es-ES" sz="2000" dirty="0">
                <a:latin typeface="Calibri" panose="020F0502020204030204" pitchFamily="34" charset="0"/>
                <a:ea typeface="Times New Roman" panose="02020603050405020304" pitchFamily="18" charset="0"/>
                <a:cs typeface="Times New Roman" panose="02020603050405020304" pitchFamily="18" charset="0"/>
              </a:rPr>
              <a:t> 72,8 años (DE 5,7); </a:t>
            </a:r>
            <a:r>
              <a:rPr lang="es-ES" sz="2000" u="sng" dirty="0">
                <a:latin typeface="Calibri" panose="020F0502020204030204" pitchFamily="34" charset="0"/>
                <a:ea typeface="Times New Roman" panose="02020603050405020304" pitchFamily="18" charset="0"/>
                <a:cs typeface="Times New Roman" panose="02020603050405020304" pitchFamily="18" charset="0"/>
              </a:rPr>
              <a:t>Mediana de edad</a:t>
            </a:r>
            <a:r>
              <a:rPr lang="es-ES" sz="2000" dirty="0">
                <a:latin typeface="Calibri" panose="020F0502020204030204" pitchFamily="34" charset="0"/>
                <a:ea typeface="Times New Roman" panose="02020603050405020304" pitchFamily="18" charset="0"/>
                <a:cs typeface="Times New Roman" panose="02020603050405020304" pitchFamily="18" charset="0"/>
              </a:rPr>
              <a:t>: 71,6 años (rango 61,9 a 101,1); Subgrupos de edad: 68,7% de ≤ 75 años, 28,7% de 75 a 85 años, y 3,5% de ≥85 años; </a:t>
            </a:r>
            <a:r>
              <a:rPr lang="es-ES" sz="2000" u="sng" dirty="0">
                <a:latin typeface="Calibri" panose="020F0502020204030204" pitchFamily="34" charset="0"/>
                <a:ea typeface="Times New Roman" panose="02020603050405020304" pitchFamily="18" charset="0"/>
                <a:cs typeface="Times New Roman" panose="02020603050405020304" pitchFamily="18" charset="0"/>
              </a:rPr>
              <a:t>Varones</a:t>
            </a:r>
            <a:r>
              <a:rPr lang="es-ES" sz="2000" dirty="0">
                <a:latin typeface="Calibri" panose="020F0502020204030204" pitchFamily="34" charset="0"/>
                <a:ea typeface="Times New Roman" panose="02020603050405020304" pitchFamily="18" charset="0"/>
                <a:cs typeface="Times New Roman" panose="02020603050405020304" pitchFamily="18" charset="0"/>
              </a:rPr>
              <a:t> 56%; </a:t>
            </a:r>
            <a:r>
              <a:rPr lang="es-ES" sz="2000" u="sng" dirty="0">
                <a:latin typeface="Calibri" panose="020F0502020204030204" pitchFamily="34" charset="0"/>
                <a:ea typeface="Times New Roman" panose="02020603050405020304" pitchFamily="18" charset="0"/>
                <a:cs typeface="Times New Roman" panose="02020603050405020304" pitchFamily="18" charset="0"/>
              </a:rPr>
              <a:t>Raza blanca</a:t>
            </a:r>
            <a:r>
              <a:rPr lang="es-ES" sz="2000" dirty="0">
                <a:latin typeface="Calibri" panose="020F0502020204030204" pitchFamily="34" charset="0"/>
                <a:ea typeface="Times New Roman" panose="02020603050405020304" pitchFamily="18" charset="0"/>
                <a:cs typeface="Times New Roman" panose="02020603050405020304" pitchFamily="18" charset="0"/>
              </a:rPr>
              <a:t> 98,5%. Fumadores 12,3%; Asma 4,9%; DM1: 3,2%, DM2: 9,3%; Cardiopatía 25,4%; Hepatopatía 0,5%, Enfermedad pulmonar 10,2%; Esplenoctomía &lt;0,1%.</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5º ¿Se mantuvo oculta la asignación de los grupos para los participantes y los médicos que hacen el seguimiento?:</a:t>
            </a:r>
            <a:r>
              <a:rPr lang="es-ES" sz="2000" dirty="0">
                <a:latin typeface="Calibri" panose="020F0502020204030204" pitchFamily="34" charset="0"/>
                <a:ea typeface="Times New Roman" panose="02020603050405020304" pitchFamily="18" charset="0"/>
                <a:cs typeface="Times New Roman" panose="02020603050405020304" pitchFamily="18" charset="0"/>
              </a:rPr>
              <a:t> Sí.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¿Y para los investigadores que asignan los eventos?:</a:t>
            </a:r>
            <a:r>
              <a:rPr lang="es-ES" sz="2000" dirty="0">
                <a:latin typeface="Calibri" panose="020F0502020204030204" pitchFamily="34" charset="0"/>
                <a:ea typeface="Times New Roman" panose="02020603050405020304" pitchFamily="18" charset="0"/>
                <a:cs typeface="Times New Roman" panose="02020603050405020304" pitchFamily="18" charset="0"/>
              </a:rPr>
              <a:t> Sí para los radiólogos que examinaban las radiografías de tórax, y para el resto del personal del estudio.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346794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56575" y="1077778"/>
            <a:ext cx="9513194" cy="4794987"/>
          </a:xfrm>
        </p:spPr>
        <p:txBody>
          <a:bodyPr>
            <a:normAutofit fontScale="92500"/>
          </a:bodyPr>
          <a:lstStyle/>
          <a:p>
            <a:pPr algn="just">
              <a:lnSpc>
                <a:spcPct val="11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SEGUIMIENTO, ABANDONOS Y PÉRDIDAS.</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Pauta de tratamientos y cuidados:</a:t>
            </a:r>
            <a:r>
              <a:rPr lang="es-ES" sz="2200" dirty="0">
                <a:latin typeface="Calibri" panose="020F0502020204030204" pitchFamily="34" charset="0"/>
                <a:ea typeface="Times New Roman" panose="02020603050405020304" pitchFamily="18" charset="0"/>
                <a:cs typeface="Times New Roman" panose="02020603050405020304" pitchFamily="18" charset="0"/>
              </a:rPr>
              <a:t> Los individuos recibieron una inyección intramuscular en el deltoides derecho de 13vPnC o placebo. Para igualar el excipiente de la vacuna, el placebo de 5 ml contenía un tampón de </a:t>
            </a:r>
            <a:r>
              <a:rPr lang="es-ES" sz="2200" dirty="0">
                <a:latin typeface="Calibri" panose="020F0502020204030204" pitchFamily="34" charset="0"/>
                <a:ea typeface="OTNEJMQuadraat"/>
                <a:cs typeface="Times New Roman" panose="02020603050405020304" pitchFamily="18" charset="0"/>
              </a:rPr>
              <a:t>5 milimoles de succinato, 0,85% de ClNa, 0,02% de polisorbato 80 y 0,125 aluminio, como fosfato de </a:t>
            </a:r>
            <a:r>
              <a:rPr lang="es-ES" sz="2200" dirty="0" smtClean="0">
                <a:latin typeface="Calibri" panose="020F0502020204030204" pitchFamily="34" charset="0"/>
                <a:ea typeface="OTNEJMQuadraat"/>
                <a:cs typeface="Times New Roman" panose="02020603050405020304" pitchFamily="18" charset="0"/>
              </a:rPr>
              <a:t>aluminio.</a:t>
            </a:r>
            <a:endParaRPr lang="es-ES" sz="2200" dirty="0" smtClean="0">
              <a:latin typeface="Arial" panose="020B0604020202020204" pitchFamily="34" charset="0"/>
              <a:ea typeface="OTNEJMQuadraat"/>
              <a:cs typeface="Times New Roman" panose="02020603050405020304" pitchFamily="18" charset="0"/>
            </a:endParaRPr>
          </a:p>
          <a:p>
            <a:pPr algn="just">
              <a:lnSpc>
                <a:spcPct val="110000"/>
              </a:lnSpc>
              <a:spcAft>
                <a:spcPts val="0"/>
              </a:spcAft>
            </a:pPr>
            <a:r>
              <a:rPr lang="es-ES" sz="22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a:t>
            </a: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Tiempo de seguimiento conseguido:</a:t>
            </a:r>
            <a:r>
              <a:rPr lang="es-ES" sz="2200" dirty="0">
                <a:latin typeface="Calibri" panose="020F0502020204030204" pitchFamily="34" charset="0"/>
                <a:ea typeface="Times New Roman" panose="02020603050405020304" pitchFamily="18" charset="0"/>
                <a:cs typeface="Times New Roman" panose="02020603050405020304" pitchFamily="18" charset="0"/>
              </a:rPr>
              <a:t> Una media de 3.97 años.</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2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a:t>
            </a: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¿Se detuvo el estudio antes de lo proyectado?:</a:t>
            </a:r>
            <a:r>
              <a:rPr lang="es-ES" sz="2200" dirty="0">
                <a:latin typeface="Calibri" panose="020F0502020204030204" pitchFamily="34" charset="0"/>
                <a:ea typeface="Times New Roman" panose="02020603050405020304" pitchFamily="18" charset="0"/>
                <a:cs typeface="Times New Roman" panose="02020603050405020304" pitchFamily="18" charset="0"/>
              </a:rPr>
              <a:t> No.</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2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4º </a:t>
            </a: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Abandonos del estudio y pérdidas:</a:t>
            </a:r>
            <a:r>
              <a:rPr lang="es-ES" sz="2200" dirty="0">
                <a:latin typeface="Calibri" panose="020F0502020204030204" pitchFamily="34" charset="0"/>
                <a:ea typeface="Times New Roman" panose="02020603050405020304" pitchFamily="18" charset="0"/>
                <a:cs typeface="Times New Roman" panose="02020603050405020304" pitchFamily="18" charset="0"/>
              </a:rPr>
              <a:t> No hubo diferencias en los abandonos, 12,5% en el grupo de vacuna y 12,6% en el grupo de placebo, que se debieron al 7,1% de muertes en ambos grupos y un 4,8% y 5,1% de pérdidas de seguimiento respectivamente.</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046397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76269" y="678533"/>
            <a:ext cx="9513195" cy="4679077"/>
          </a:xfrm>
        </p:spPr>
        <p:txBody>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5º Se efectuó análisis por (intención de tratar, protocolo…):</a:t>
            </a:r>
            <a:r>
              <a:rPr lang="es-ES" sz="2000" dirty="0">
                <a:latin typeface="Calibri" panose="020F0502020204030204" pitchFamily="34" charset="0"/>
                <a:ea typeface="Times New Roman" panose="02020603050405020304" pitchFamily="18" charset="0"/>
                <a:cs typeface="Times New Roman" panose="02020603050405020304" pitchFamily="18" charset="0"/>
              </a:rPr>
              <a:t> 1) Por intención de tratar (ITT) modificado porque se computaba la NAC y la ENI con un inicio de los síntomas al menos 14 días después de la vacunación; y 2) Por protocolo, que era la población por ITT modificado que no incurría en alguna de las siguientes condiciones: a) haber recibido una vacuna neumocócica distinta a la 7vPnC; b) haber sido diagnosticado por los expertos del estudio como inmunodeficiente o inmunosuprimido; c) obstrucción bronquial debido a cáncer de pulmón; d) otro tipo de cáncer con metástasis en el pulmón; e) neumonía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postobstructiva</a:t>
            </a:r>
            <a:r>
              <a:rPr lang="es-ES" sz="2000" dirty="0">
                <a:latin typeface="Calibri" panose="020F0502020204030204" pitchFamily="34" charset="0"/>
                <a:ea typeface="Times New Roman" panose="02020603050405020304" pitchFamily="18" charset="0"/>
                <a:cs typeface="Times New Roman" panose="02020603050405020304" pitchFamily="18" charset="0"/>
              </a:rPr>
              <a:t> (no incluyendo EPOC); f) síndome de inmunodeficiencia adquirida; o g) conocimiento o sospecha de neumonía o tuberculosis activa por </a:t>
            </a:r>
            <a:r>
              <a:rPr lang="es-ES" sz="2000" i="1" dirty="0" err="1">
                <a:latin typeface="Calibri" panose="020F0502020204030204" pitchFamily="34" charset="0"/>
                <a:ea typeface="Times New Roman" panose="02020603050405020304" pitchFamily="18" charset="0"/>
                <a:cs typeface="Times New Roman" panose="02020603050405020304" pitchFamily="18" charset="0"/>
              </a:rPr>
              <a:t>Pneumocystis</a:t>
            </a:r>
            <a:r>
              <a:rPr lang="es-ES" sz="2000" i="1" dirty="0">
                <a:latin typeface="Calibri" panose="020F0502020204030204" pitchFamily="34" charset="0"/>
                <a:ea typeface="Times New Roman" panose="02020603050405020304" pitchFamily="18" charset="0"/>
                <a:cs typeface="Times New Roman" panose="02020603050405020304" pitchFamily="18" charset="0"/>
              </a:rPr>
              <a:t> </a:t>
            </a:r>
            <a:r>
              <a:rPr lang="es-ES" sz="2000" i="1" dirty="0" err="1">
                <a:latin typeface="Calibri" panose="020F0502020204030204" pitchFamily="34" charset="0"/>
                <a:ea typeface="Times New Roman" panose="02020603050405020304" pitchFamily="18" charset="0"/>
                <a:cs typeface="Times New Roman" panose="02020603050405020304" pitchFamily="18" charset="0"/>
              </a:rPr>
              <a:t>jiroveci</a:t>
            </a:r>
            <a:r>
              <a:rPr lang="es-ES" sz="2000" dirty="0">
                <a:latin typeface="Calibri" panose="020F0502020204030204" pitchFamily="34" charset="0"/>
                <a:ea typeface="Times New Roman" panose="02020603050405020304" pitchFamily="18" charset="0"/>
                <a:cs typeface="Times New Roman" panose="02020603050405020304" pitchFamily="18" charset="0"/>
              </a:rPr>
              <a:t>.</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283851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14906" y="768684"/>
            <a:ext cx="9616225" cy="3700283"/>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MAGNITUD Y PRECISIÓN DE LOS BENEFICIOS Y DAÑOS AÑADIDOS.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Mostramos los resultados hasta </a:t>
            </a:r>
            <a:r>
              <a:rPr lang="es-ES" sz="2000" dirty="0">
                <a:latin typeface="Calibri" panose="020F0502020204030204" pitchFamily="34" charset="0"/>
                <a:ea typeface="Times New Roman" panose="02020603050405020304" pitchFamily="18" charset="0"/>
                <a:cs typeface="Times New Roman" panose="02020603050405020304" pitchFamily="18" charset="0"/>
              </a:rPr>
              <a:t>RAR y NNT por año y NNT en cuatro años: 1) en la </a:t>
            </a:r>
            <a:r>
              <a:rPr lang="es-ES" sz="2000" b="1" dirty="0">
                <a:solidFill>
                  <a:srgbClr val="CC3300"/>
                </a:solidFill>
                <a:latin typeface="Calibri" panose="020F0502020204030204" pitchFamily="34" charset="0"/>
                <a:ea typeface="Times New Roman" panose="02020603050405020304" pitchFamily="18" charset="0"/>
                <a:cs typeface="Times New Roman" panose="02020603050405020304" pitchFamily="18" charset="0"/>
              </a:rPr>
              <a:t>tabla 3</a:t>
            </a:r>
            <a:r>
              <a:rPr lang="es-ES" sz="2000" dirty="0">
                <a:latin typeface="Calibri" panose="020F0502020204030204" pitchFamily="34" charset="0"/>
                <a:ea typeface="Times New Roman" panose="02020603050405020304" pitchFamily="18" charset="0"/>
                <a:cs typeface="Times New Roman" panose="02020603050405020304" pitchFamily="18" charset="0"/>
              </a:rPr>
              <a:t> los resultados buscados y obtenidos en Holanda por los investigadores; y 2) en la </a:t>
            </a:r>
            <a:r>
              <a:rPr lang="es-ES" sz="2000" b="1" dirty="0">
                <a:solidFill>
                  <a:srgbClr val="CC3300"/>
                </a:solidFill>
                <a:latin typeface="Calibri" panose="020F0502020204030204" pitchFamily="34" charset="0"/>
                <a:ea typeface="Times New Roman" panose="02020603050405020304" pitchFamily="18" charset="0"/>
                <a:cs typeface="Times New Roman" panose="02020603050405020304" pitchFamily="18" charset="0"/>
              </a:rPr>
              <a:t>tabla 4</a:t>
            </a:r>
            <a:r>
              <a:rPr lang="es-ES" sz="2000" dirty="0">
                <a:latin typeface="Calibri" panose="020F0502020204030204" pitchFamily="34" charset="0"/>
                <a:ea typeface="Times New Roman" panose="02020603050405020304" pitchFamily="18" charset="0"/>
                <a:cs typeface="Times New Roman" panose="02020603050405020304" pitchFamily="18" charset="0"/>
              </a:rPr>
              <a:t> los resultados buscados por nosotros, y esperables en la población Española, al aplicar los riesgos basales en la población española de más de 65 años.</a:t>
            </a:r>
            <a:endParaRPr lang="es-ES" sz="2000" dirty="0"/>
          </a:p>
        </p:txBody>
      </p:sp>
    </p:spTree>
    <p:extLst>
      <p:ext uri="{BB962C8B-B14F-4D97-AF65-F5344CB8AC3E}">
        <p14:creationId xmlns:p14="http://schemas.microsoft.com/office/powerpoint/2010/main" val="429077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765672" y="370311"/>
            <a:ext cx="10477583" cy="6169836"/>
          </a:xfrm>
          <a:prstGeom prst="rect">
            <a:avLst/>
          </a:prstGeom>
        </p:spPr>
      </p:pic>
    </p:spTree>
    <p:extLst>
      <p:ext uri="{BB962C8B-B14F-4D97-AF65-F5344CB8AC3E}">
        <p14:creationId xmlns:p14="http://schemas.microsoft.com/office/powerpoint/2010/main" val="2770491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413400" y="499099"/>
            <a:ext cx="11316164" cy="5747155"/>
          </a:xfrm>
          <a:prstGeom prst="rect">
            <a:avLst/>
          </a:prstGeom>
        </p:spPr>
      </p:pic>
    </p:spTree>
    <p:extLst>
      <p:ext uri="{BB962C8B-B14F-4D97-AF65-F5344CB8AC3E}">
        <p14:creationId xmlns:p14="http://schemas.microsoft.com/office/powerpoint/2010/main" val="389077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73994" y="279287"/>
            <a:ext cx="10569262" cy="6295377"/>
          </a:xfrm>
        </p:spPr>
        <p:txBody>
          <a:bodyPr>
            <a:normAutofit fontScale="40000" lnSpcReduction="20000"/>
          </a:bodyPr>
          <a:lstStyle/>
          <a:p>
            <a:pPr algn="just">
              <a:lnSpc>
                <a:spcPct val="120000"/>
              </a:lnSpc>
              <a:spcAft>
                <a:spcPts val="0"/>
              </a:spcAft>
            </a:pPr>
            <a:r>
              <a:rPr lang="es-ES" sz="5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IV. CONFLICTO DE INTERESES Y CALIDAD DEL ESTUDIO.</a:t>
            </a:r>
            <a:endParaRPr lang="es-ES" sz="5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48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CONFLICTOS </a:t>
            </a:r>
            <a:r>
              <a:rPr lang="es-ES" sz="48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DE INTERESES. </a:t>
            </a:r>
            <a:r>
              <a:rPr lang="es-ES" sz="4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De los 28 investigadores, la mitad eran empleados y tenían acciones de Pfizer. El investigador principal y cuatro más habían recibido pagos de Pfizer, GSK o Roche</a:t>
            </a:r>
            <a:r>
              <a:rPr lang="es-ES" sz="48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p>
          <a:p>
            <a:pPr algn="just">
              <a:lnSpc>
                <a:spcPct val="120000"/>
              </a:lnSpc>
              <a:spcAft>
                <a:spcPts val="0"/>
              </a:spcAft>
            </a:pPr>
            <a:endParaRPr lang="es-ES" sz="1300" dirty="0">
              <a:solidFill>
                <a:srgbClr val="000000"/>
              </a:solidFill>
              <a:ea typeface="Times New Roman" panose="02020603050405020304" pitchFamily="18" charset="0"/>
              <a:cs typeface="Eras Medium ITC" panose="020B0602030504020804" pitchFamily="34" charset="0"/>
            </a:endParaRPr>
          </a:p>
          <a:p>
            <a:pPr algn="just">
              <a:lnSpc>
                <a:spcPct val="120000"/>
              </a:lnSpc>
              <a:spcAft>
                <a:spcPts val="0"/>
              </a:spcAft>
            </a:pPr>
            <a:r>
              <a:rPr lang="es-ES" sz="48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a:t>
            </a:r>
            <a:r>
              <a:rPr lang="es-ES" sz="48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CALIDAD DEL ESTUDIO (VALIDEZ DE LA EVIDENCIA).</a:t>
            </a:r>
            <a:endParaRPr lang="es-ES" sz="4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45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4500" dirty="0" smtClean="0">
                <a:latin typeface="Calibri" panose="020F0502020204030204" pitchFamily="34" charset="0"/>
                <a:ea typeface="Times New Roman" panose="02020603050405020304" pitchFamily="18" charset="0"/>
                <a:cs typeface="Times New Roman" panose="02020603050405020304" pitchFamily="18" charset="0"/>
              </a:rPr>
              <a:t>¿</a:t>
            </a:r>
            <a:r>
              <a:rPr lang="es-ES" sz="4500" dirty="0">
                <a:latin typeface="Calibri" panose="020F0502020204030204" pitchFamily="34" charset="0"/>
                <a:ea typeface="Times New Roman" panose="02020603050405020304" pitchFamily="18" charset="0"/>
                <a:cs typeface="Times New Roman" panose="02020603050405020304" pitchFamily="18" charset="0"/>
              </a:rPr>
              <a:t>Pregunta clara y precisa?: </a:t>
            </a:r>
            <a:r>
              <a:rPr lang="es-ES" sz="45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Sí</a:t>
            </a:r>
            <a:r>
              <a:rPr lang="es-ES" sz="4500" dirty="0" smtClean="0">
                <a:solidFill>
                  <a:srgbClr val="008000"/>
                </a:solidFill>
                <a:latin typeface="Calibri" panose="020F0502020204030204" pitchFamily="34" charset="0"/>
                <a:ea typeface="Times New Roman" panose="02020603050405020304" pitchFamily="18" charset="0"/>
                <a:cs typeface="Times New Roman" panose="02020603050405020304" pitchFamily="18" charset="0"/>
              </a:rPr>
              <a:t>. </a:t>
            </a:r>
            <a:r>
              <a:rPr lang="es-ES" sz="4500" dirty="0" smtClean="0">
                <a:latin typeface="Calibri" panose="020F0502020204030204" pitchFamily="34" charset="0"/>
                <a:ea typeface="Times New Roman" panose="02020603050405020304" pitchFamily="18" charset="0"/>
                <a:cs typeface="Times New Roman" panose="02020603050405020304" pitchFamily="18" charset="0"/>
              </a:rPr>
              <a:t>¿</a:t>
            </a:r>
            <a:r>
              <a:rPr lang="es-ES" sz="4500" dirty="0">
                <a:latin typeface="Calibri" panose="020F0502020204030204" pitchFamily="34" charset="0"/>
                <a:ea typeface="Times New Roman" panose="02020603050405020304" pitchFamily="18" charset="0"/>
                <a:cs typeface="Times New Roman" panose="02020603050405020304" pitchFamily="18" charset="0"/>
              </a:rPr>
              <a:t>Se efectuó una aleatorización correcta?: </a:t>
            </a:r>
            <a:r>
              <a:rPr lang="es-ES" sz="45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4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4500" dirty="0">
                <a:latin typeface="Calibri" panose="020F0502020204030204" pitchFamily="34" charset="0"/>
                <a:ea typeface="Times New Roman" panose="02020603050405020304" pitchFamily="18" charset="0"/>
                <a:cs typeface="Times New Roman" panose="02020603050405020304" pitchFamily="18" charset="0"/>
              </a:rPr>
              <a:t>¿Se mantuvo oculta la asignación de los grupos para los que hacen el reclutamiento?: </a:t>
            </a:r>
            <a:r>
              <a:rPr lang="es-ES" sz="45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4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4500" dirty="0">
                <a:latin typeface="Calibri" panose="020F0502020204030204" pitchFamily="34" charset="0"/>
                <a:ea typeface="Times New Roman" panose="02020603050405020304" pitchFamily="18" charset="0"/>
                <a:cs typeface="Times New Roman" panose="02020603050405020304" pitchFamily="18" charset="0"/>
              </a:rPr>
              <a:t>¿Estaban equilibrados los factores pronósticos entre ambos grupos?: </a:t>
            </a:r>
            <a:r>
              <a:rPr lang="es-ES" sz="45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4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4500" dirty="0">
                <a:latin typeface="Calibri" panose="020F0502020204030204" pitchFamily="34" charset="0"/>
                <a:ea typeface="Times New Roman" panose="02020603050405020304" pitchFamily="18" charset="0"/>
                <a:cs typeface="Times New Roman" panose="02020603050405020304" pitchFamily="18" charset="0"/>
              </a:rPr>
              <a:t>¿Se mantuvo oculta la secuencia de aleatorización para participantes y los médicos que hacen el seguimiento?: </a:t>
            </a:r>
            <a:r>
              <a:rPr lang="es-ES" sz="45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Sí, sí. </a:t>
            </a:r>
            <a:r>
              <a:rPr lang="es-ES" sz="4500" dirty="0">
                <a:latin typeface="Calibri" panose="020F0502020204030204" pitchFamily="34" charset="0"/>
                <a:ea typeface="Times New Roman" panose="02020603050405020304" pitchFamily="18" charset="0"/>
                <a:cs typeface="Times New Roman" panose="02020603050405020304" pitchFamily="18" charset="0"/>
              </a:rPr>
              <a:t>¿Y para los que asignan los eventos, y para los que obtienen los datos de laboratorio?: </a:t>
            </a:r>
            <a:r>
              <a:rPr lang="es-ES" sz="45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4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4500" dirty="0">
                <a:latin typeface="Calibri" panose="020F0502020204030204" pitchFamily="34" charset="0"/>
                <a:ea typeface="Times New Roman" panose="02020603050405020304" pitchFamily="18" charset="0"/>
                <a:cs typeface="Times New Roman" panose="02020603050405020304" pitchFamily="18" charset="0"/>
              </a:rPr>
              <a:t>¿Fue completo el seguimiento, cumpliendo con no detenerlo antes de lo previsto?: </a:t>
            </a:r>
            <a:r>
              <a:rPr lang="es-ES" sz="45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4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4500" dirty="0">
                <a:latin typeface="Calibri" panose="020F0502020204030204" pitchFamily="34" charset="0"/>
                <a:ea typeface="Times New Roman" panose="02020603050405020304" pitchFamily="18" charset="0"/>
                <a:cs typeface="Times New Roman" panose="02020603050405020304" pitchFamily="18" charset="0"/>
              </a:rPr>
              <a:t>¿Se contabilizaron los abandonos?: </a:t>
            </a:r>
            <a:r>
              <a:rPr lang="es-ES" sz="45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Sí. </a:t>
            </a:r>
            <a:r>
              <a:rPr lang="es-ES" sz="4500" dirty="0">
                <a:latin typeface="Calibri" panose="020F0502020204030204" pitchFamily="34" charset="0"/>
                <a:ea typeface="Times New Roman" panose="02020603050405020304" pitchFamily="18" charset="0"/>
                <a:cs typeface="Times New Roman" panose="02020603050405020304" pitchFamily="18" charset="0"/>
              </a:rPr>
              <a:t>¿Y las pérdidas?: </a:t>
            </a:r>
            <a:r>
              <a:rPr lang="es-ES" sz="45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4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4500" dirty="0">
                <a:latin typeface="Calibri" panose="020F0502020204030204" pitchFamily="34" charset="0"/>
                <a:ea typeface="Times New Roman" panose="02020603050405020304" pitchFamily="18" charset="0"/>
                <a:cs typeface="Times New Roman" panose="02020603050405020304" pitchFamily="18" charset="0"/>
              </a:rPr>
              <a:t>¿Se hicieron los cálculos por “intención de tratar”?: </a:t>
            </a:r>
            <a:r>
              <a:rPr lang="es-ES" sz="4500" dirty="0">
                <a:solidFill>
                  <a:srgbClr val="0080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4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dirty="0">
                <a:latin typeface="Calibri" panose="020F0502020204030204" pitchFamily="34" charset="0"/>
                <a:ea typeface="Times New Roman" panose="02020603050405020304" pitchFamily="18" charset="0"/>
                <a:cs typeface="Times New Roman" panose="02020603050405020304" pitchFamily="18" charset="0"/>
              </a:rPr>
              <a:t>	</a:t>
            </a:r>
            <a:r>
              <a:rPr lang="es-ES" sz="5000" b="1" dirty="0">
                <a:latin typeface="Calibri" panose="020F0502020204030204" pitchFamily="34" charset="0"/>
                <a:ea typeface="Times New Roman" panose="02020603050405020304" pitchFamily="18" charset="0"/>
                <a:cs typeface="Times New Roman" panose="02020603050405020304" pitchFamily="18" charset="0"/>
              </a:rPr>
              <a:t>Sistema GRADE:</a:t>
            </a:r>
            <a:r>
              <a:rPr lang="es-ES" sz="5000" dirty="0">
                <a:latin typeface="Calibri" panose="020F0502020204030204" pitchFamily="34" charset="0"/>
                <a:ea typeface="Times New Roman" panose="02020603050405020304" pitchFamily="18" charset="0"/>
                <a:cs typeface="Times New Roman" panose="02020603050405020304" pitchFamily="18" charset="0"/>
              </a:rPr>
              <a:t> </a:t>
            </a:r>
            <a:r>
              <a:rPr lang="es-ES" sz="5000" u="sng" dirty="0">
                <a:latin typeface="Calibri" panose="020F0502020204030204" pitchFamily="34" charset="0"/>
                <a:ea typeface="Times New Roman" panose="02020603050405020304" pitchFamily="18" charset="0"/>
                <a:cs typeface="Times New Roman" panose="02020603050405020304" pitchFamily="18" charset="0"/>
              </a:rPr>
              <a:t>Calidad de la evidencia ALTA-MODERADA</a:t>
            </a:r>
            <a:r>
              <a:rPr lang="es-ES" sz="5000" dirty="0">
                <a:latin typeface="Calibri" panose="020F0502020204030204" pitchFamily="34" charset="0"/>
                <a:ea typeface="Times New Roman" panose="02020603050405020304" pitchFamily="18" charset="0"/>
                <a:cs typeface="Times New Roman" panose="02020603050405020304" pitchFamily="18" charset="0"/>
              </a:rPr>
              <a:t>. Justificamos la rebaja por los conflictos de intereses, pues de los 28 investigadores, la mitad eran empleados y tenían acciones de Pfizer, y el investigador principal y otros cuatro habían recibido pagos de Pfizer, GSK o Roche</a:t>
            </a:r>
            <a:endParaRPr lang="es-ES" sz="5000" dirty="0"/>
          </a:p>
        </p:txBody>
      </p:sp>
    </p:spTree>
    <p:extLst>
      <p:ext uri="{BB962C8B-B14F-4D97-AF65-F5344CB8AC3E}">
        <p14:creationId xmlns:p14="http://schemas.microsoft.com/office/powerpoint/2010/main" val="673294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0057" y="575502"/>
            <a:ext cx="10491988" cy="5181353"/>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 COMENTARIOS (DISCUSIÓN Y OPINIÓN DE LOS EVALUADORES).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endParaRPr lang="es-ES" sz="2000" dirty="0" smtClean="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Aunque en la población de estudio holandesa del CAPITA la tasa de enfermedad neumocócia invasiva era algo superior que la estimada en la población española mayor de 65 años, y la tasa de neumonía neumocócica algo inferior, las medidas del efecto de la vacuna para ambas poblaciones en ambas enfermedades no difieren mucho, siendo sus magnitudes muy bajas, o muy muy bajas, y todo ello sin afectar a la mortalidad por ambas causas ni a la mortalidad por cualquier causa, en las que no se encuentra diferencia estadísticamente significativa. Efectivamente:</a:t>
            </a:r>
            <a:endParaRPr lang="es-ES" sz="2000" dirty="0" smtClean="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1</a:t>
            </a:r>
            <a:r>
              <a:rPr lang="es-ES" sz="2000" dirty="0">
                <a:latin typeface="Calibri" panose="020F0502020204030204" pitchFamily="34" charset="0"/>
                <a:ea typeface="Times New Roman" panose="02020603050405020304" pitchFamily="18" charset="0"/>
                <a:cs typeface="Times New Roman" panose="02020603050405020304" pitchFamily="18" charset="0"/>
              </a:rPr>
              <a:t>. En </a:t>
            </a:r>
            <a:r>
              <a:rPr lang="es-ES" sz="2000" b="1" dirty="0">
                <a:latin typeface="Calibri" panose="020F0502020204030204" pitchFamily="34" charset="0"/>
                <a:ea typeface="Times New Roman" panose="02020603050405020304" pitchFamily="18" charset="0"/>
                <a:cs typeface="Times New Roman" panose="02020603050405020304" pitchFamily="18" charset="0"/>
              </a:rPr>
              <a:t>enfermedad neumocócica invasiva</a:t>
            </a:r>
            <a:r>
              <a:rPr lang="es-ES" sz="2000" dirty="0">
                <a:latin typeface="Calibri" panose="020F0502020204030204" pitchFamily="34" charset="0"/>
                <a:ea typeface="Times New Roman" panose="02020603050405020304" pitchFamily="18" charset="0"/>
                <a:cs typeface="Times New Roman" panose="02020603050405020304" pitchFamily="18" charset="0"/>
              </a:rPr>
              <a:t>: 1) </a:t>
            </a:r>
            <a:r>
              <a:rPr lang="es-ES" sz="2000" u="sng" dirty="0">
                <a:latin typeface="Calibri" panose="020F0502020204030204" pitchFamily="34" charset="0"/>
                <a:ea typeface="Times New Roman" panose="02020603050405020304" pitchFamily="18" charset="0"/>
                <a:cs typeface="Times New Roman" panose="02020603050405020304" pitchFamily="18" charset="0"/>
              </a:rPr>
              <a:t>para la población CAPITA-Holanda</a:t>
            </a:r>
            <a:r>
              <a:rPr lang="es-ES" sz="2000" dirty="0">
                <a:latin typeface="Calibri" panose="020F0502020204030204" pitchFamily="34" charset="0"/>
                <a:ea typeface="Times New Roman" panose="02020603050405020304" pitchFamily="18" charset="0"/>
                <a:cs typeface="Times New Roman" panose="02020603050405020304" pitchFamily="18" charset="0"/>
              </a:rPr>
              <a:t> se obtiene un NNT 5284 (3280 a 14564) por año (magnitud de efecto muy baja), que equivale a 1321 (820 a 3641) en 4 años; y 2) </a:t>
            </a:r>
            <a:r>
              <a:rPr lang="es-ES" sz="2000" u="sng" dirty="0">
                <a:latin typeface="Calibri" panose="020F0502020204030204" pitchFamily="34" charset="0"/>
                <a:ea typeface="Times New Roman" panose="02020603050405020304" pitchFamily="18" charset="0"/>
                <a:cs typeface="Times New Roman" panose="02020603050405020304" pitchFamily="18" charset="0"/>
              </a:rPr>
              <a:t>para la población española mayor de 65 años</a:t>
            </a:r>
            <a:r>
              <a:rPr lang="es-ES" sz="2000" dirty="0">
                <a:latin typeface="Calibri" panose="020F0502020204030204" pitchFamily="34" charset="0"/>
                <a:ea typeface="Times New Roman" panose="02020603050405020304" pitchFamily="18" charset="0"/>
                <a:cs typeface="Times New Roman" panose="02020603050405020304" pitchFamily="18" charset="0"/>
              </a:rPr>
              <a:t> se estima un NNT 16969 (12476 a 37264) por año (magnitud de efecto muy muy baja), que equivale a 4242 (3118 a 9316) en 4 años.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638687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08844" y="871716"/>
            <a:ext cx="10285927" cy="4962414"/>
          </a:xfrm>
        </p:spPr>
        <p:txBody>
          <a:bodyPr>
            <a:normAutofit/>
          </a:bodyPr>
          <a:lstStyle/>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2</a:t>
            </a:r>
            <a:r>
              <a:rPr lang="es-ES" sz="2000" dirty="0">
                <a:latin typeface="Calibri" panose="020F0502020204030204" pitchFamily="34" charset="0"/>
                <a:ea typeface="Times New Roman" panose="02020603050405020304" pitchFamily="18" charset="0"/>
                <a:cs typeface="Times New Roman" panose="02020603050405020304" pitchFamily="18" charset="0"/>
              </a:rPr>
              <a:t>. En </a:t>
            </a:r>
            <a:r>
              <a:rPr lang="es-ES" sz="2000" b="1" dirty="0">
                <a:latin typeface="Calibri" panose="020F0502020204030204" pitchFamily="34" charset="0"/>
                <a:ea typeface="Times New Roman" panose="02020603050405020304" pitchFamily="18" charset="0"/>
                <a:cs typeface="Times New Roman" panose="02020603050405020304" pitchFamily="18" charset="0"/>
              </a:rPr>
              <a:t>neumonía neumocócica</a:t>
            </a:r>
            <a:r>
              <a:rPr lang="es-ES" sz="2000" dirty="0">
                <a:latin typeface="Calibri" panose="020F0502020204030204" pitchFamily="34" charset="0"/>
                <a:ea typeface="Times New Roman" panose="02020603050405020304" pitchFamily="18" charset="0"/>
                <a:cs typeface="Times New Roman" panose="02020603050405020304" pitchFamily="18" charset="0"/>
              </a:rPr>
              <a:t>: 1) </a:t>
            </a:r>
            <a:r>
              <a:rPr lang="es-ES" sz="2000" u="sng" dirty="0">
                <a:latin typeface="Calibri" panose="020F0502020204030204" pitchFamily="34" charset="0"/>
                <a:ea typeface="Times New Roman" panose="02020603050405020304" pitchFamily="18" charset="0"/>
                <a:cs typeface="Times New Roman" panose="02020603050405020304" pitchFamily="18" charset="0"/>
              </a:rPr>
              <a:t>para la población CAPITA-Holanda</a:t>
            </a:r>
            <a:r>
              <a:rPr lang="es-ES" sz="2000" dirty="0">
                <a:latin typeface="Calibri" panose="020F0502020204030204" pitchFamily="34" charset="0"/>
                <a:ea typeface="Times New Roman" panose="02020603050405020304" pitchFamily="18" charset="0"/>
                <a:cs typeface="Times New Roman" panose="02020603050405020304" pitchFamily="18" charset="0"/>
              </a:rPr>
              <a:t> se obtiene un NNT 4340 (2304 a 40500) por año (magnitud de efecto muy baja), que equivale a 1085 (576 a 10125) en 4 años; y 2) </a:t>
            </a:r>
            <a:r>
              <a:rPr lang="es-ES" sz="2000" u="sng" dirty="0">
                <a:latin typeface="Calibri" panose="020F0502020204030204" pitchFamily="34" charset="0"/>
                <a:ea typeface="Times New Roman" panose="02020603050405020304" pitchFamily="18" charset="0"/>
                <a:cs typeface="Times New Roman" panose="02020603050405020304" pitchFamily="18" charset="0"/>
              </a:rPr>
              <a:t>para la población española mayor de 65 añ</a:t>
            </a:r>
            <a:r>
              <a:rPr lang="es-ES" sz="2000" dirty="0">
                <a:latin typeface="Calibri" panose="020F0502020204030204" pitchFamily="34" charset="0"/>
                <a:ea typeface="Times New Roman" panose="02020603050405020304" pitchFamily="18" charset="0"/>
                <a:cs typeface="Times New Roman" panose="02020603050405020304" pitchFamily="18" charset="0"/>
              </a:rPr>
              <a:t>os se estima un NNT 866 (501 a 6350) por año (magnitud de efecto muy baja), que equivale a 3464 (2005 a 25401) en 4 años.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3</a:t>
            </a:r>
            <a:r>
              <a:rPr lang="es-ES" sz="2000" dirty="0">
                <a:latin typeface="Calibri" panose="020F0502020204030204" pitchFamily="34" charset="0"/>
                <a:ea typeface="Times New Roman" panose="02020603050405020304" pitchFamily="18" charset="0"/>
                <a:cs typeface="Times New Roman" panose="02020603050405020304" pitchFamily="18" charset="0"/>
              </a:rPr>
              <a:t>. No se encuentra diferencia estadísticamente significativa en </a:t>
            </a:r>
            <a:r>
              <a:rPr lang="es-ES" sz="2000" b="1" dirty="0">
                <a:latin typeface="Calibri" panose="020F0502020204030204" pitchFamily="34" charset="0"/>
                <a:ea typeface="Times New Roman" panose="02020603050405020304" pitchFamily="18" charset="0"/>
                <a:cs typeface="Times New Roman" panose="02020603050405020304" pitchFamily="18" charset="0"/>
              </a:rPr>
              <a:t>mortalidad por enfermedad neumocócica invasiva más neumonía neumocócica</a:t>
            </a:r>
            <a:r>
              <a:rPr lang="es-ES" sz="2000" dirty="0">
                <a:latin typeface="Calibri" panose="020F0502020204030204" pitchFamily="34" charset="0"/>
                <a:ea typeface="Times New Roman" panose="02020603050405020304" pitchFamily="18" charset="0"/>
                <a:cs typeface="Times New Roman" panose="02020603050405020304" pitchFamily="18" charset="0"/>
              </a:rPr>
              <a:t> ni en </a:t>
            </a:r>
            <a:r>
              <a:rPr lang="es-ES" sz="2000" b="1" dirty="0">
                <a:latin typeface="Calibri" panose="020F0502020204030204" pitchFamily="34" charset="0"/>
                <a:ea typeface="Times New Roman" panose="02020603050405020304" pitchFamily="18" charset="0"/>
                <a:cs typeface="Times New Roman" panose="02020603050405020304" pitchFamily="18" charset="0"/>
              </a:rPr>
              <a:t>mortalidad por cualquier causa</a:t>
            </a:r>
            <a:r>
              <a:rPr lang="es-ES" sz="2000" dirty="0">
                <a:latin typeface="Calibri" panose="020F0502020204030204" pitchFamily="34" charset="0"/>
                <a:ea typeface="Times New Roman" panose="02020603050405020304" pitchFamily="18" charset="0"/>
                <a:cs typeface="Times New Roman" panose="02020603050405020304" pitchFamily="18" charset="0"/>
              </a:rPr>
              <a:t>.</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sz="2000"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En </a:t>
            </a:r>
            <a:r>
              <a:rPr lang="es-ES" sz="2000" dirty="0">
                <a:latin typeface="Calibri" panose="020F0502020204030204" pitchFamily="34" charset="0"/>
                <a:ea typeface="Times New Roman" panose="02020603050405020304" pitchFamily="18" charset="0"/>
                <a:cs typeface="Times New Roman" panose="02020603050405020304" pitchFamily="18" charset="0"/>
              </a:rPr>
              <a:t>la población CAPITA-Holanda las reacciones locales en el lugar de la inyección fueron superiores en el grupo de vacuna, pero en las severas no hubo diferencias. Los efectos adversos graves a los 2 y a los 6 meses de la vacunación son similares en ambos grupos. Excede de nuestro resumen investigar los efectos adversos en poblaciones más extensas que las del CAPITA, a más largo plazo, y en la práctica diaria.</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479505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21723" y="807322"/>
            <a:ext cx="9938197" cy="5477568"/>
          </a:xfrm>
        </p:spPr>
        <p:txBody>
          <a:bodyPr>
            <a:normAutofit/>
          </a:bodyPr>
          <a:lstStyle/>
          <a:p>
            <a:pPr indent="449580" algn="just">
              <a:lnSpc>
                <a:spcPct val="11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Si se vacunara con una dosis a los 8.143.279 españoles mayores de 65 años, en condiciones de ensayo clínico: </a:t>
            </a:r>
            <a:r>
              <a:rPr lang="es-ES" sz="2000" b="1" dirty="0">
                <a:latin typeface="Calibri" panose="020F0502020204030204" pitchFamily="34" charset="0"/>
                <a:ea typeface="Times New Roman" panose="02020603050405020304" pitchFamily="18" charset="0"/>
                <a:cs typeface="Times New Roman" panose="02020603050405020304" pitchFamily="18" charset="0"/>
              </a:rPr>
              <a:t>1)</a:t>
            </a:r>
            <a:r>
              <a:rPr lang="es-ES" sz="2000" dirty="0">
                <a:latin typeface="Calibri" panose="020F0502020204030204" pitchFamily="34" charset="0"/>
                <a:ea typeface="Times New Roman" panose="02020603050405020304" pitchFamily="18" charset="0"/>
                <a:cs typeface="Times New Roman" panose="02020603050405020304" pitchFamily="18" charset="0"/>
              </a:rPr>
              <a:t> Permanecerían sin </a:t>
            </a:r>
            <a:r>
              <a:rPr lang="es-ES" sz="2000" b="1" dirty="0">
                <a:latin typeface="Calibri" panose="020F0502020204030204" pitchFamily="34" charset="0"/>
                <a:ea typeface="Times New Roman" panose="02020603050405020304" pitchFamily="18" charset="0"/>
                <a:cs typeface="Times New Roman" panose="02020603050405020304" pitchFamily="18" charset="0"/>
              </a:rPr>
              <a:t>enfermedad nemocócica</a:t>
            </a:r>
            <a:r>
              <a:rPr lang="es-ES" sz="2000" dirty="0">
                <a:latin typeface="Calibri" panose="020F0502020204030204" pitchFamily="34" charset="0"/>
                <a:ea typeface="Times New Roman" panose="02020603050405020304" pitchFamily="18" charset="0"/>
                <a:cs typeface="Times New Roman" panose="02020603050405020304" pitchFamily="18" charset="0"/>
              </a:rPr>
              <a:t> invasiva 8.141.809 por año, incluso sin haberse vacunado; la evitarían 480 por año, por haberse vacunado; y la tendrían 990 por año, incluso habiéndose vacunado. </a:t>
            </a:r>
            <a:r>
              <a:rPr lang="es-ES" sz="2000" b="1" dirty="0">
                <a:latin typeface="Calibri" panose="020F0502020204030204" pitchFamily="34" charset="0"/>
                <a:ea typeface="Times New Roman" panose="02020603050405020304" pitchFamily="18" charset="0"/>
                <a:cs typeface="Times New Roman" panose="02020603050405020304" pitchFamily="18" charset="0"/>
              </a:rPr>
              <a:t>2)</a:t>
            </a:r>
            <a:r>
              <a:rPr lang="es-ES" sz="2000" dirty="0">
                <a:latin typeface="Calibri" panose="020F0502020204030204" pitchFamily="34" charset="0"/>
                <a:ea typeface="Times New Roman" panose="02020603050405020304" pitchFamily="18" charset="0"/>
                <a:cs typeface="Times New Roman" panose="02020603050405020304" pitchFamily="18" charset="0"/>
              </a:rPr>
              <a:t> Permanecerían sin </a:t>
            </a:r>
            <a:r>
              <a:rPr lang="es-ES" sz="2000" b="1" dirty="0">
                <a:latin typeface="Calibri" panose="020F0502020204030204" pitchFamily="34" charset="0"/>
                <a:ea typeface="Times New Roman" panose="02020603050405020304" pitchFamily="18" charset="0"/>
                <a:cs typeface="Times New Roman" panose="02020603050405020304" pitchFamily="18" charset="0"/>
              </a:rPr>
              <a:t>neumonía neumocócica</a:t>
            </a:r>
            <a:r>
              <a:rPr lang="es-ES" sz="2000" dirty="0">
                <a:latin typeface="Calibri" panose="020F0502020204030204" pitchFamily="34" charset="0"/>
                <a:ea typeface="Times New Roman" panose="02020603050405020304" pitchFamily="18" charset="0"/>
                <a:cs typeface="Times New Roman" panose="02020603050405020304" pitchFamily="18" charset="0"/>
              </a:rPr>
              <a:t> 8.130.201 por año, incluso sin haberse vacunado; la evitarían 2.392 por año, por haberse vacunado; y la tendrían 10.686 por año, incluso habiéndose vacunado. Mostramos estos datos con más extensión al final en los </a:t>
            </a:r>
            <a:r>
              <a:rPr lang="es-ES" sz="2000" b="1" dirty="0">
                <a:solidFill>
                  <a:srgbClr val="CC3300"/>
                </a:solidFill>
                <a:latin typeface="Calibri" panose="020F0502020204030204" pitchFamily="34" charset="0"/>
                <a:ea typeface="Times New Roman" panose="02020603050405020304" pitchFamily="18" charset="0"/>
                <a:cs typeface="Times New Roman" panose="02020603050405020304" pitchFamily="18" charset="0"/>
              </a:rPr>
              <a:t>gráficos 1 </a:t>
            </a:r>
            <a:r>
              <a:rPr lang="es-ES" sz="2000" dirty="0">
                <a:latin typeface="Calibri" panose="020F0502020204030204" pitchFamily="34" charset="0"/>
                <a:ea typeface="Times New Roman" panose="02020603050405020304" pitchFamily="18" charset="0"/>
                <a:cs typeface="Times New Roman" panose="02020603050405020304" pitchFamily="18" charset="0"/>
              </a:rPr>
              <a:t>y </a:t>
            </a:r>
            <a:r>
              <a:rPr lang="es-ES" sz="2000" b="1" dirty="0">
                <a:solidFill>
                  <a:srgbClr val="CC3300"/>
                </a:solidFill>
                <a:latin typeface="Calibri" panose="020F0502020204030204" pitchFamily="34" charset="0"/>
                <a:ea typeface="Times New Roman" panose="02020603050405020304" pitchFamily="18" charset="0"/>
                <a:cs typeface="Times New Roman" panose="02020603050405020304" pitchFamily="18" charset="0"/>
              </a:rPr>
              <a:t>2</a:t>
            </a:r>
            <a:r>
              <a:rPr lang="es-ES" sz="2000" dirty="0">
                <a:latin typeface="Calibri" panose="020F0502020204030204" pitchFamily="34" charset="0"/>
                <a:ea typeface="Times New Roman" panose="02020603050405020304" pitchFamily="18" charset="0"/>
                <a:cs typeface="Times New Roman" panose="02020603050405020304" pitchFamily="18" charset="0"/>
              </a:rPr>
              <a:t>.</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1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El coste de vacunar a esta población, a razón de una dosis por persona a PVP, sería 611.000.000 euros, lo que supone un 9,3% del gasto anual en el SNS en medicamentos con receta, y un 3,9% del correspondiente a medicamentos de hospital y con receta, que, según datos a diciembre de 2014 fueron 6.571.000.000 y 9.223.000.000 euros respectivamente. Excede asimismo de nuestro resumen el cálculo de los recursos materiales, humanos y económicos añadidos al precio de la vacuna.</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31090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09599" y="206062"/>
            <a:ext cx="10646536" cy="2097355"/>
          </a:xfrm>
        </p:spPr>
        <p:txBody>
          <a:bodyPr>
            <a:normAutofit/>
          </a:bodyPr>
          <a:lstStyle/>
          <a:p>
            <a:pPr algn="l">
              <a:spcAft>
                <a:spcPts val="0"/>
              </a:spcAft>
            </a:pPr>
            <a:r>
              <a:rPr lang="es-ES" sz="18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Efectividad </a:t>
            </a:r>
            <a:r>
              <a:rPr lang="es-ES" sz="18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de la vacuna neumocócica conjugada 13 valente (13vPnC) en mayores de 65 años en mortalidad, enfermedad neumocócica invasiva y neumonía neumocócica.</a:t>
            </a:r>
            <a:r>
              <a:rPr lang="es-ES" sz="900" dirty="0" smtClean="0">
                <a:effectLst/>
                <a:latin typeface="Arial" panose="020B0604020202020204" pitchFamily="34" charset="0"/>
                <a:ea typeface="Times New Roman" panose="02020603050405020304" pitchFamily="18" charset="0"/>
                <a:cs typeface="Times New Roman" panose="02020603050405020304" pitchFamily="18" charset="0"/>
              </a:rPr>
              <a:t/>
            </a:r>
            <a:br>
              <a:rPr lang="es-ES" sz="9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s-ES" sz="900" dirty="0" smtClean="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a:t>
            </a:r>
            <a:r>
              <a:rPr lang="es-ES" sz="1600" dirty="0" smtClean="0">
                <a:effectLst/>
                <a:latin typeface="Arial" panose="020B0604020202020204" pitchFamily="34" charset="0"/>
                <a:ea typeface="Times New Roman" panose="02020603050405020304" pitchFamily="18" charset="0"/>
                <a:cs typeface="Times New Roman" panose="02020603050405020304" pitchFamily="18" charset="0"/>
              </a:rPr>
              <a:t/>
            </a:r>
            <a:br>
              <a:rPr lang="es-ES" sz="1600" dirty="0" smtClean="0">
                <a:effectLst/>
                <a:latin typeface="Arial" panose="020B0604020202020204" pitchFamily="34" charset="0"/>
                <a:ea typeface="Times New Roman" panose="02020603050405020304" pitchFamily="18" charset="0"/>
                <a:cs typeface="Times New Roman" panose="02020603050405020304" pitchFamily="18" charset="0"/>
              </a:rPr>
            </a:br>
            <a:r>
              <a:rPr lang="en-US" sz="1600" dirty="0" err="1"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Bonten</a:t>
            </a:r>
            <a:r>
              <a:rPr lang="en-US" sz="1600"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n-U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MJ, </a:t>
            </a:r>
            <a:r>
              <a:rPr lang="en-U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Huijts</a:t>
            </a:r>
            <a:r>
              <a:rPr lang="en-U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SM, </a:t>
            </a:r>
            <a:r>
              <a:rPr lang="en-U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Bolkenbaas</a:t>
            </a:r>
            <a:r>
              <a:rPr lang="en-U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M, Webber C et al. Polysaccharide conjugate vaccine against pneumococcal pneumonia in adults. N </a:t>
            </a:r>
            <a:r>
              <a:rPr lang="en-US" sz="1600" dirty="0" err="1">
                <a:solidFill>
                  <a:srgbClr val="0000FF"/>
                </a:solidFill>
                <a:latin typeface="Calibri" panose="020F0502020204030204" pitchFamily="34" charset="0"/>
                <a:ea typeface="Times New Roman" panose="02020603050405020304" pitchFamily="18" charset="0"/>
                <a:cs typeface="Times New Roman" panose="02020603050405020304" pitchFamily="18" charset="0"/>
              </a:rPr>
              <a:t>Engl</a:t>
            </a:r>
            <a:r>
              <a:rPr lang="en-US" sz="1600"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J Med. 2015 Mar 19;372(12):1114-25.</a:t>
            </a:r>
            <a:r>
              <a:rPr lang="es-ES" dirty="0" smtClean="0">
                <a:effectLst/>
                <a:latin typeface="Arial" panose="020B0604020202020204" pitchFamily="34" charset="0"/>
                <a:ea typeface="Times New Roman" panose="02020603050405020304" pitchFamily="18" charset="0"/>
                <a:cs typeface="Times New Roman" panose="02020603050405020304" pitchFamily="18" charset="0"/>
              </a:rPr>
              <a:t/>
            </a:r>
            <a:br>
              <a:rPr lang="es-ES" dirty="0" smtClean="0">
                <a:effectLst/>
                <a:latin typeface="Arial" panose="020B0604020202020204" pitchFamily="34" charset="0"/>
                <a:ea typeface="Times New Roman" panose="02020603050405020304" pitchFamily="18" charset="0"/>
                <a:cs typeface="Times New Roman" panose="02020603050405020304" pitchFamily="18" charset="0"/>
              </a:rPr>
            </a:br>
            <a:endParaRPr lang="es-ES" dirty="0"/>
          </a:p>
        </p:txBody>
      </p:sp>
      <p:sp>
        <p:nvSpPr>
          <p:cNvPr id="3" name="Subtítulo 2"/>
          <p:cNvSpPr>
            <a:spLocks noGrp="1"/>
          </p:cNvSpPr>
          <p:nvPr>
            <p:ph type="subTitle" idx="1"/>
          </p:nvPr>
        </p:nvSpPr>
        <p:spPr>
          <a:xfrm>
            <a:off x="5009882" y="1635616"/>
            <a:ext cx="6053070" cy="5035639"/>
          </a:xfrm>
        </p:spPr>
        <p:txBody>
          <a:bodyPr>
            <a:noAutofit/>
          </a:bodyPr>
          <a:lstStyle/>
          <a:p>
            <a:pPr algn="just">
              <a:lnSpc>
                <a:spcPct val="100000"/>
              </a:lnSpc>
              <a:spcAft>
                <a:spcPts val="0"/>
              </a:spcAft>
            </a:pPr>
            <a:r>
              <a:rPr lang="es-ES" sz="2000" b="1" i="1" dirty="0" smtClean="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INTRODUCCIÓN.</a:t>
            </a:r>
            <a:endParaRPr lang="es-ES" sz="20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La </a:t>
            </a:r>
            <a:r>
              <a:rPr lang="es-ES" sz="2000" dirty="0">
                <a:latin typeface="Calibri" panose="020F0502020204030204" pitchFamily="34" charset="0"/>
                <a:ea typeface="Times New Roman" panose="02020603050405020304" pitchFamily="18" charset="0"/>
                <a:cs typeface="Times New Roman" panose="02020603050405020304" pitchFamily="18" charset="0"/>
              </a:rPr>
              <a:t>vacuna neumocócica de 13 polisacáridos conjugados con la proteína CRM 197 (13vPnC) en mayores de 65 años fue autorizada para su comercialización en función de variables intermedias, concretamente de la no inferioridad de los títulos de la actividad opsonofagocítica ex vivo de los 13 serotipos frente a la vacuna neumocócica de 23 polisacáridos libres (23vPS). Sin embargo hasta la terminación del estudio CAPITA no se conocía la efectividad la vacuna 13vPnC en mortalidad, enfermedad neumocócica invasiva y neumonía neumocócica. El estudio CAPITA se proyectó para evaluar esta efectividad en mayores de 65 años de Holanda.</a:t>
            </a:r>
            <a:endParaRPr lang="es-ES" sz="2000" dirty="0" smtClean="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5" name="Imagen 4"/>
          <p:cNvPicPr>
            <a:picLocks noChangeAspect="1"/>
          </p:cNvPicPr>
          <p:nvPr/>
        </p:nvPicPr>
        <p:blipFill>
          <a:blip r:embed="rId2"/>
          <a:stretch>
            <a:fillRect/>
          </a:stretch>
        </p:blipFill>
        <p:spPr>
          <a:xfrm>
            <a:off x="725509" y="1753673"/>
            <a:ext cx="3624031" cy="4799523"/>
          </a:xfrm>
          <a:prstGeom prst="rect">
            <a:avLst/>
          </a:prstGeom>
        </p:spPr>
      </p:pic>
    </p:spTree>
    <p:extLst>
      <p:ext uri="{BB962C8B-B14F-4D97-AF65-F5344CB8AC3E}">
        <p14:creationId xmlns:p14="http://schemas.microsoft.com/office/powerpoint/2010/main" val="32006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020432" y="219518"/>
            <a:ext cx="9656154" cy="6486577"/>
          </a:xfrm>
          <a:prstGeom prst="rect">
            <a:avLst/>
          </a:prstGeom>
        </p:spPr>
      </p:pic>
    </p:spTree>
    <p:extLst>
      <p:ext uri="{BB962C8B-B14F-4D97-AF65-F5344CB8AC3E}">
        <p14:creationId xmlns:p14="http://schemas.microsoft.com/office/powerpoint/2010/main" val="30416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365566" y="215766"/>
            <a:ext cx="9014806" cy="6391823"/>
          </a:xfrm>
          <a:prstGeom prst="rect">
            <a:avLst/>
          </a:prstGeom>
        </p:spPr>
      </p:pic>
    </p:spTree>
    <p:extLst>
      <p:ext uri="{BB962C8B-B14F-4D97-AF65-F5344CB8AC3E}">
        <p14:creationId xmlns:p14="http://schemas.microsoft.com/office/powerpoint/2010/main" val="3814800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73994" y="485349"/>
            <a:ext cx="10788203" cy="5992723"/>
          </a:xfrm>
        </p:spPr>
        <p:txBody>
          <a:bodyPr>
            <a:normAutofit fontScale="77500" lnSpcReduction="20000"/>
          </a:bodyPr>
          <a:lstStyle/>
          <a:p>
            <a:pPr algn="just">
              <a:lnSpc>
                <a:spcPct val="120000"/>
              </a:lnSpc>
              <a:spcAft>
                <a:spcPts val="0"/>
              </a:spcAft>
            </a:pPr>
            <a:r>
              <a:rPr lang="es-ES" sz="28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VI. CONCLUSIONES.</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8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 </a:t>
            </a:r>
            <a:r>
              <a:rPr lang="es-ES" dirty="0">
                <a:latin typeface="Calibri" panose="020F0502020204030204" pitchFamily="34" charset="0"/>
                <a:ea typeface="Times New Roman" panose="02020603050405020304" pitchFamily="18" charset="0"/>
                <a:cs typeface="Times New Roman" panose="02020603050405020304" pitchFamily="18" charset="0"/>
              </a:rPr>
              <a:t>	La vacuna neumocócica 13 valente (13vPnC), tanto en la población CAPITA-Holanda con 72,8 años (DE 5,7), como en la estimada para la población española mayor de 65 años, reduce en una magnitud muy baja la enfermedad neumocócica invasiva y la neumonía nemocócica, sin afectar a la mortalidad por ambas causas ni a la mortalidad por cualquier causa. </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dirty="0" smtClean="0">
                <a:latin typeface="Calibri" panose="020F0502020204030204" pitchFamily="34" charset="0"/>
                <a:ea typeface="Times New Roman" panose="02020603050405020304" pitchFamily="18" charset="0"/>
                <a:cs typeface="Times New Roman" panose="02020603050405020304" pitchFamily="18" charset="0"/>
              </a:rPr>
              <a:t>	En </a:t>
            </a:r>
            <a:r>
              <a:rPr lang="es-ES" dirty="0">
                <a:latin typeface="Calibri" panose="020F0502020204030204" pitchFamily="34" charset="0"/>
                <a:ea typeface="Times New Roman" panose="02020603050405020304" pitchFamily="18" charset="0"/>
                <a:cs typeface="Times New Roman" panose="02020603050405020304" pitchFamily="18" charset="0"/>
              </a:rPr>
              <a:t>la población CAPITA-Holanda no se encontró diferencia estadísticamente significativa entre vacuna y placebo en los efectos adversos graves a los 2 y a los 6 </a:t>
            </a:r>
            <a:r>
              <a:rPr lang="es-ES" dirty="0" smtClean="0">
                <a:latin typeface="Calibri" panose="020F0502020204030204" pitchFamily="34" charset="0"/>
                <a:ea typeface="Times New Roman" panose="02020603050405020304" pitchFamily="18" charset="0"/>
                <a:cs typeface="Times New Roman" panose="02020603050405020304" pitchFamily="18" charset="0"/>
              </a:rPr>
              <a:t>meses.</a:t>
            </a:r>
            <a:endParaRPr lang="es-ES" sz="1800" dirty="0" smtClean="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sz="1800" dirty="0">
                <a:latin typeface="Arial" panose="020B0604020202020204" pitchFamily="34" charset="0"/>
                <a:ea typeface="Times New Roman" panose="02020603050405020304" pitchFamily="18" charset="0"/>
                <a:cs typeface="Times New Roman" panose="02020603050405020304" pitchFamily="18" charset="0"/>
              </a:rPr>
              <a:t>	</a:t>
            </a:r>
            <a:r>
              <a:rPr lang="es-ES" dirty="0" smtClean="0">
                <a:latin typeface="Calibri" panose="020F0502020204030204" pitchFamily="34" charset="0"/>
                <a:ea typeface="Times New Roman" panose="02020603050405020304" pitchFamily="18" charset="0"/>
                <a:cs typeface="Times New Roman" panose="02020603050405020304" pitchFamily="18" charset="0"/>
              </a:rPr>
              <a:t>Si </a:t>
            </a:r>
            <a:r>
              <a:rPr lang="es-ES" dirty="0">
                <a:latin typeface="Calibri" panose="020F0502020204030204" pitchFamily="34" charset="0"/>
                <a:ea typeface="Times New Roman" panose="02020603050405020304" pitchFamily="18" charset="0"/>
                <a:cs typeface="Times New Roman" panose="02020603050405020304" pitchFamily="18" charset="0"/>
              </a:rPr>
              <a:t>se vacunara con una dosis a los 8.143.279 de españoles mayores de 65 años, en condiciones de ensayo clínico: </a:t>
            </a:r>
            <a:r>
              <a:rPr lang="es-ES" b="1" dirty="0">
                <a:latin typeface="Calibri" panose="020F0502020204030204" pitchFamily="34" charset="0"/>
                <a:ea typeface="Times New Roman" panose="02020603050405020304" pitchFamily="18" charset="0"/>
                <a:cs typeface="Times New Roman" panose="02020603050405020304" pitchFamily="18" charset="0"/>
              </a:rPr>
              <a:t>1)</a:t>
            </a:r>
            <a:r>
              <a:rPr lang="es-ES" dirty="0">
                <a:latin typeface="Calibri" panose="020F0502020204030204" pitchFamily="34" charset="0"/>
                <a:ea typeface="Times New Roman" panose="02020603050405020304" pitchFamily="18" charset="0"/>
                <a:cs typeface="Times New Roman" panose="02020603050405020304" pitchFamily="18" charset="0"/>
              </a:rPr>
              <a:t> Permanecerían sin </a:t>
            </a:r>
            <a:r>
              <a:rPr lang="es-ES" b="1" dirty="0">
                <a:latin typeface="Calibri" panose="020F0502020204030204" pitchFamily="34" charset="0"/>
                <a:ea typeface="Times New Roman" panose="02020603050405020304" pitchFamily="18" charset="0"/>
                <a:cs typeface="Times New Roman" panose="02020603050405020304" pitchFamily="18" charset="0"/>
              </a:rPr>
              <a:t>enfermedad nemocócica</a:t>
            </a:r>
            <a:r>
              <a:rPr lang="es-ES" dirty="0">
                <a:latin typeface="Calibri" panose="020F0502020204030204" pitchFamily="34" charset="0"/>
                <a:ea typeface="Times New Roman" panose="02020603050405020304" pitchFamily="18" charset="0"/>
                <a:cs typeface="Times New Roman" panose="02020603050405020304" pitchFamily="18" charset="0"/>
              </a:rPr>
              <a:t> invasiva 8.141.809 por año, incluso sin haberse vacunado; la evitarían 480 por año, por haberse vacunado; y la tendrían 990 por año, incluso habiéndose vacunado. </a:t>
            </a:r>
            <a:r>
              <a:rPr lang="es-ES" b="1" dirty="0">
                <a:latin typeface="Calibri" panose="020F0502020204030204" pitchFamily="34" charset="0"/>
                <a:ea typeface="Times New Roman" panose="02020603050405020304" pitchFamily="18" charset="0"/>
                <a:cs typeface="Times New Roman" panose="02020603050405020304" pitchFamily="18" charset="0"/>
              </a:rPr>
              <a:t>2)</a:t>
            </a:r>
            <a:r>
              <a:rPr lang="es-ES" dirty="0">
                <a:latin typeface="Calibri" panose="020F0502020204030204" pitchFamily="34" charset="0"/>
                <a:ea typeface="Times New Roman" panose="02020603050405020304" pitchFamily="18" charset="0"/>
                <a:cs typeface="Times New Roman" panose="02020603050405020304" pitchFamily="18" charset="0"/>
              </a:rPr>
              <a:t> Permanecerían sin </a:t>
            </a:r>
            <a:r>
              <a:rPr lang="es-ES" b="1" dirty="0">
                <a:latin typeface="Calibri" panose="020F0502020204030204" pitchFamily="34" charset="0"/>
                <a:ea typeface="Times New Roman" panose="02020603050405020304" pitchFamily="18" charset="0"/>
                <a:cs typeface="Times New Roman" panose="02020603050405020304" pitchFamily="18" charset="0"/>
              </a:rPr>
              <a:t>neumonía neumocócica</a:t>
            </a:r>
            <a:r>
              <a:rPr lang="es-ES" dirty="0">
                <a:latin typeface="Calibri" panose="020F0502020204030204" pitchFamily="34" charset="0"/>
                <a:ea typeface="Times New Roman" panose="02020603050405020304" pitchFamily="18" charset="0"/>
                <a:cs typeface="Times New Roman" panose="02020603050405020304" pitchFamily="18" charset="0"/>
              </a:rPr>
              <a:t> 8.130.201 por año, incluso sin haberse vacunado; la evitarían 2.392 por año, por haberse vacunado; y la tendrían 10.686 por año, incluso habiéndose vacunado. </a:t>
            </a:r>
            <a:r>
              <a:rPr lang="es-ES" b="1" dirty="0">
                <a:latin typeface="Calibri" panose="020F0502020204030204" pitchFamily="34" charset="0"/>
                <a:ea typeface="Times New Roman" panose="02020603050405020304" pitchFamily="18" charset="0"/>
                <a:cs typeface="Times New Roman" panose="02020603050405020304" pitchFamily="18" charset="0"/>
              </a:rPr>
              <a:t>3)</a:t>
            </a:r>
            <a:r>
              <a:rPr lang="es-ES" dirty="0">
                <a:latin typeface="Calibri" panose="020F0502020204030204" pitchFamily="34" charset="0"/>
                <a:ea typeface="Times New Roman" panose="02020603050405020304" pitchFamily="18" charset="0"/>
                <a:cs typeface="Times New Roman" panose="02020603050405020304" pitchFamily="18" charset="0"/>
              </a:rPr>
              <a:t> No afectaría a la </a:t>
            </a:r>
            <a:r>
              <a:rPr lang="es-ES" b="1" dirty="0">
                <a:latin typeface="Calibri" panose="020F0502020204030204" pitchFamily="34" charset="0"/>
                <a:ea typeface="Times New Roman" panose="02020603050405020304" pitchFamily="18" charset="0"/>
                <a:cs typeface="Times New Roman" panose="02020603050405020304" pitchFamily="18" charset="0"/>
              </a:rPr>
              <a:t>mortalidad por ambas causas</a:t>
            </a:r>
            <a:r>
              <a:rPr lang="es-ES" dirty="0">
                <a:latin typeface="Calibri" panose="020F0502020204030204" pitchFamily="34" charset="0"/>
                <a:ea typeface="Times New Roman" panose="02020603050405020304" pitchFamily="18" charset="0"/>
                <a:cs typeface="Times New Roman" panose="02020603050405020304" pitchFamily="18" charset="0"/>
              </a:rPr>
              <a:t> ni a la </a:t>
            </a:r>
            <a:r>
              <a:rPr lang="es-ES" b="1" dirty="0">
                <a:latin typeface="Calibri" panose="020F0502020204030204" pitchFamily="34" charset="0"/>
                <a:ea typeface="Times New Roman" panose="02020603050405020304" pitchFamily="18" charset="0"/>
                <a:cs typeface="Times New Roman" panose="02020603050405020304" pitchFamily="18" charset="0"/>
              </a:rPr>
              <a:t>mortalidad por cualquier causa</a:t>
            </a:r>
            <a:r>
              <a:rPr lang="es-ES" dirty="0">
                <a:latin typeface="Calibri" panose="020F0502020204030204" pitchFamily="34" charset="0"/>
                <a:ea typeface="Times New Roman" panose="02020603050405020304" pitchFamily="18" charset="0"/>
                <a:cs typeface="Times New Roman" panose="02020603050405020304" pitchFamily="18" charset="0"/>
              </a:rPr>
              <a:t>.</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pPr>
            <a:r>
              <a:rPr lang="es-ES" dirty="0" smtClean="0">
                <a:latin typeface="Calibri" panose="020F0502020204030204" pitchFamily="34" charset="0"/>
                <a:ea typeface="Times New Roman" panose="02020603050405020304" pitchFamily="18" charset="0"/>
                <a:cs typeface="Times New Roman" panose="02020603050405020304" pitchFamily="18" charset="0"/>
              </a:rPr>
              <a:t>	El </a:t>
            </a:r>
            <a:r>
              <a:rPr lang="es-ES" dirty="0">
                <a:latin typeface="Calibri" panose="020F0502020204030204" pitchFamily="34" charset="0"/>
                <a:ea typeface="Times New Roman" panose="02020603050405020304" pitchFamily="18" charset="0"/>
                <a:cs typeface="Times New Roman" panose="02020603050405020304" pitchFamily="18" charset="0"/>
              </a:rPr>
              <a:t>coste de vacunar a esta población, a razón de una dosis por persona a PVP, sería 611.000.000 euros, lo que supone un 9,3% del gasto anual en el SNS en medicamentos con receta, y un 3,9% del correspondiente a medicamentos de hospital y con receta, según datos a diciembre de 2014. No disponemos de datos de los recursos materiales, humanos y económicos añadidos al precio de la vacuna.</a:t>
            </a:r>
            <a:endParaRPr lang="es-ES" dirty="0"/>
          </a:p>
        </p:txBody>
      </p:sp>
    </p:spTree>
    <p:extLst>
      <p:ext uri="{BB962C8B-B14F-4D97-AF65-F5344CB8AC3E}">
        <p14:creationId xmlns:p14="http://schemas.microsoft.com/office/powerpoint/2010/main" val="208366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40665" y="1412629"/>
            <a:ext cx="9693498" cy="3133613"/>
          </a:xfrm>
        </p:spPr>
        <p:txBody>
          <a:bodyPr>
            <a:normAutofit/>
          </a:bodyPr>
          <a:lstStyle/>
          <a:p>
            <a:pPr algn="just">
              <a:lnSpc>
                <a:spcPct val="100000"/>
              </a:lnSpc>
            </a:pPr>
            <a:r>
              <a:rPr lang="es-ES" sz="2000" dirty="0">
                <a:latin typeface="Calibri" panose="020F0502020204030204" pitchFamily="34" charset="0"/>
                <a:ea typeface="Times New Roman" panose="02020603050405020304" pitchFamily="18" charset="0"/>
                <a:cs typeface="Times New Roman" panose="02020603050405020304" pitchFamily="18" charset="0"/>
              </a:rPr>
              <a:t>Con todo, la efectividad obtenida en Holanda hay que trasladarla a los riesgos basales de España, según la mejor evidencia disponible, cuyas tasas de enfermedad neumocócica invasiva, neumonía neumocócica y mortalidad por estas causas los mostramos en la </a:t>
            </a:r>
            <a:r>
              <a:rPr lang="es-ES" sz="2000" b="1" dirty="0">
                <a:solidFill>
                  <a:srgbClr val="CC3300"/>
                </a:solidFill>
                <a:latin typeface="Calibri" panose="020F0502020204030204" pitchFamily="34" charset="0"/>
                <a:ea typeface="Times New Roman" panose="02020603050405020304" pitchFamily="18" charset="0"/>
                <a:cs typeface="Times New Roman" panose="02020603050405020304" pitchFamily="18" charset="0"/>
              </a:rPr>
              <a:t>tabla 1</a:t>
            </a:r>
            <a:r>
              <a:rPr lang="es-ES" sz="2000" dirty="0">
                <a:latin typeface="Calibri" panose="020F0502020204030204" pitchFamily="34" charset="0"/>
                <a:ea typeface="Times New Roman" panose="02020603050405020304" pitchFamily="18" charset="0"/>
                <a:cs typeface="Times New Roman" panose="02020603050405020304" pitchFamily="18" charset="0"/>
              </a:rPr>
              <a:t>, junto con las tasas de mortalidad por todas las causas, para que sirvan como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referencia.</a:t>
            </a:r>
            <a:endParaRPr lang="es-ES" sz="2000" dirty="0"/>
          </a:p>
        </p:txBody>
      </p:sp>
    </p:spTree>
    <p:extLst>
      <p:ext uri="{BB962C8B-B14F-4D97-AF65-F5344CB8AC3E}">
        <p14:creationId xmlns:p14="http://schemas.microsoft.com/office/powerpoint/2010/main" val="1787621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stretch>
            <a:fillRect/>
          </a:stretch>
        </p:blipFill>
        <p:spPr>
          <a:xfrm>
            <a:off x="285872" y="692284"/>
            <a:ext cx="11626736" cy="4884268"/>
          </a:xfrm>
          <a:prstGeom prst="rect">
            <a:avLst/>
          </a:prstGeom>
        </p:spPr>
      </p:pic>
    </p:spTree>
    <p:extLst>
      <p:ext uri="{BB962C8B-B14F-4D97-AF65-F5344CB8AC3E}">
        <p14:creationId xmlns:p14="http://schemas.microsoft.com/office/powerpoint/2010/main" val="24941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28540" y="639896"/>
            <a:ext cx="10543506" cy="5194234"/>
          </a:xfrm>
        </p:spPr>
        <p:txBody>
          <a:bodyPr>
            <a:normAutofit fontScale="92500" lnSpcReduction="10000"/>
          </a:bodyPr>
          <a:lstStyle/>
          <a:p>
            <a:pPr algn="just">
              <a:lnSpc>
                <a:spcPct val="110000"/>
              </a:lnSpc>
              <a:spcAft>
                <a:spcPts val="0"/>
              </a:spcAft>
            </a:pPr>
            <a:r>
              <a:rPr lang="es-ES" sz="2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 LO PROYECTADO.</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200" dirty="0">
                <a:latin typeface="Calibri" panose="020F0502020204030204" pitchFamily="34" charset="0"/>
                <a:ea typeface="Times New Roman" panose="02020603050405020304" pitchFamily="18" charset="0"/>
                <a:cs typeface="Times New Roman" panose="02020603050405020304" pitchFamily="18" charset="0"/>
              </a:rPr>
              <a:t> </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OBJETIVO:</a:t>
            </a:r>
            <a:r>
              <a:rPr lang="es-ES" sz="2200" b="1" dirty="0">
                <a:solidFill>
                  <a:srgbClr val="333333"/>
                </a:solidFill>
                <a:latin typeface="Calibri" panose="020F0502020204030204" pitchFamily="34" charset="0"/>
                <a:ea typeface="Times New Roman" panose="02020603050405020304" pitchFamily="18" charset="0"/>
                <a:cs typeface="Times New Roman" panose="02020603050405020304" pitchFamily="18" charset="0"/>
              </a:rPr>
              <a:t> </a:t>
            </a:r>
            <a:r>
              <a:rPr lang="es-ES" sz="2200" dirty="0">
                <a:latin typeface="Calibri" panose="020F0502020204030204" pitchFamily="34" charset="0"/>
                <a:ea typeface="Times New Roman" panose="02020603050405020304" pitchFamily="18" charset="0"/>
                <a:cs typeface="Times New Roman" panose="02020603050405020304" pitchFamily="18" charset="0"/>
              </a:rPr>
              <a:t>Evaluar la efectividad la vacuna 13vPnC en mortalidad, enfermedad neumocócica invasiva y neumonía neumocócica en mayores de 65 años de Holanda.</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200" b="1" dirty="0">
                <a:latin typeface="Calibri" panose="020F0502020204030204" pitchFamily="34" charset="0"/>
                <a:ea typeface="Times New Roman" panose="02020603050405020304" pitchFamily="18" charset="0"/>
                <a:cs typeface="Times New Roman" panose="02020603050405020304" pitchFamily="18" charset="0"/>
              </a:rPr>
              <a:t> </a:t>
            </a: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Duración planificada:</a:t>
            </a:r>
            <a:r>
              <a:rPr lang="es-ES" sz="2200" dirty="0">
                <a:latin typeface="Calibri" panose="020F0502020204030204" pitchFamily="34" charset="0"/>
                <a:ea typeface="Times New Roman" panose="02020603050405020304" pitchFamily="18" charset="0"/>
                <a:cs typeface="Times New Roman" panose="02020603050405020304" pitchFamily="18" charset="0"/>
              </a:rPr>
              <a:t> 2 años.</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2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TIPO DE ESTUDIO:</a:t>
            </a:r>
            <a:r>
              <a:rPr lang="es-ES" sz="2200" dirty="0">
                <a:latin typeface="Calibri" panose="020F0502020204030204" pitchFamily="34" charset="0"/>
                <a:ea typeface="Times New Roman" panose="02020603050405020304" pitchFamily="18" charset="0"/>
                <a:cs typeface="Times New Roman" panose="02020603050405020304" pitchFamily="18" charset="0"/>
              </a:rPr>
              <a:t> Ensayo clínico aleatorizado controlado (con placebo) para calcular la diferencia en la incidencia de neumonía con un nivel 0,05 de significación estadística y una potencia estadística del 90%. En el grupo de placebo se esperaban un 0,24% de eventos en 2 años de neumonía neumocócica de los serotipos 13vPnC. Puesto que suponían un RR = 0,52, la incidencia en el grupo de vacuna sería 0,13% en dos años. Con estos datos, y contando con unas pérdidas del 5%, harían falta 29.119 individuos por grupo. Una vez empezado el estudio, al ver que la incidencia era la mitad de la proyectada, hubo que aumentar el tamaño de la muestra.</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108247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73994" y="665654"/>
            <a:ext cx="10556383" cy="5091202"/>
          </a:xfrm>
        </p:spPr>
        <p:txBody>
          <a:bodyPr>
            <a:normAutofit fontScale="85000" lnSpcReduction="20000"/>
          </a:bodyPr>
          <a:lstStyle/>
          <a:p>
            <a:pPr algn="just">
              <a:lnSpc>
                <a:spcPct val="120000"/>
              </a:lnSpc>
              <a:spcAft>
                <a:spcPts val="0"/>
              </a:spcAft>
            </a:pPr>
            <a:r>
              <a:rPr lang="es-ES"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POBLACIÓN ESTUDIADA Y CRITERIOS DE INCLUSIÓN Y EXCLUSIÓN.</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8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Criterios de inclusión:</a:t>
            </a:r>
            <a:r>
              <a:rPr lang="es-ES" dirty="0">
                <a:latin typeface="Calibri" panose="020F0502020204030204" pitchFamily="34" charset="0"/>
                <a:ea typeface="Times New Roman" panose="02020603050405020304" pitchFamily="18" charset="0"/>
                <a:cs typeface="Times New Roman" panose="02020603050405020304" pitchFamily="18" charset="0"/>
              </a:rPr>
              <a:t> Mayores de 65 años de una población representativa de la media de Holanda, desde una red de Médicos de Atención Primaria, elegida por la organización de investigación académica </a:t>
            </a:r>
            <a:r>
              <a:rPr lang="es-ES" i="1" dirty="0">
                <a:latin typeface="Calibri" panose="020F0502020204030204" pitchFamily="34" charset="0"/>
                <a:ea typeface="Times New Roman" panose="02020603050405020304" pitchFamily="18" charset="0"/>
                <a:cs typeface="Times New Roman" panose="02020603050405020304" pitchFamily="18" charset="0"/>
              </a:rPr>
              <a:t>Julius</a:t>
            </a:r>
            <a:r>
              <a:rPr lang="es-ES" dirty="0">
                <a:latin typeface="Calibri" panose="020F0502020204030204" pitchFamily="34" charset="0"/>
                <a:ea typeface="Times New Roman" panose="02020603050405020304" pitchFamily="18" charset="0"/>
                <a:cs typeface="Times New Roman" panose="02020603050405020304" pitchFamily="18" charset="0"/>
              </a:rPr>
              <a:t> </a:t>
            </a:r>
            <a:r>
              <a:rPr lang="es-ES" i="1" dirty="0" err="1">
                <a:latin typeface="Calibri" panose="020F0502020204030204" pitchFamily="34" charset="0"/>
                <a:ea typeface="Times New Roman" panose="02020603050405020304" pitchFamily="18" charset="0"/>
                <a:cs typeface="Times New Roman" panose="02020603050405020304" pitchFamily="18" charset="0"/>
              </a:rPr>
              <a:t>Clinical</a:t>
            </a:r>
            <a:r>
              <a:rPr lang="es-ES" dirty="0">
                <a:latin typeface="Calibri" panose="020F0502020204030204" pitchFamily="34" charset="0"/>
                <a:ea typeface="Times New Roman" panose="02020603050405020304" pitchFamily="18" charset="0"/>
                <a:cs typeface="Times New Roman" panose="02020603050405020304" pitchFamily="18" charset="0"/>
              </a:rPr>
              <a:t>. Se añadió un subgrupo de 2011 individuos para obtener datos adicionales de seguridad en un seguimiento de 2 años con visitas en sus domicilios, cuyo grupo de control se expuso a vacuna antigripal trivalente.</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800" b="1" dirty="0">
                <a:latin typeface="Calibri" panose="020F0502020204030204" pitchFamily="34" charset="0"/>
                <a:ea typeface="Times New Roman" panose="02020603050405020304" pitchFamily="18" charset="0"/>
                <a:cs typeface="Times New Roman" panose="02020603050405020304" pitchFamily="18" charset="0"/>
              </a:rPr>
              <a:t> </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Criterios de exclusión:</a:t>
            </a:r>
            <a:r>
              <a:rPr lang="es-ES" dirty="0">
                <a:latin typeface="Calibri" panose="020F0502020204030204" pitchFamily="34" charset="0"/>
                <a:ea typeface="Times New Roman" panose="02020603050405020304" pitchFamily="18" charset="0"/>
                <a:cs typeface="Times New Roman" panose="02020603050405020304" pitchFamily="18" charset="0"/>
              </a:rPr>
              <a:t> 1) Vacunados con alguna vacuna neumocócica en el pasado, permitiéndose, no obstante, vacunar en el inicio con la 23vPS sólo en un pequeño número de individuos de alto riesgo, por motivos éticos; 2) Ingresados en Residencias de Mayores u otras instituciones con cuidados de enfermería geriátricos; 3) Interacciones o contraindicaciones con la vacuna 13vPnC y la vacuna antigripal trivalente; </a:t>
            </a:r>
            <a:r>
              <a:rPr lang="es-ES" dirty="0" err="1">
                <a:latin typeface="Calibri" panose="020F0502020204030204" pitchFamily="34" charset="0"/>
                <a:ea typeface="Times New Roman" panose="02020603050405020304" pitchFamily="18" charset="0"/>
                <a:cs typeface="Times New Roman" panose="02020603050405020304" pitchFamily="18" charset="0"/>
              </a:rPr>
              <a:t>ó</a:t>
            </a:r>
            <a:r>
              <a:rPr lang="es-ES" dirty="0">
                <a:latin typeface="Calibri" panose="020F0502020204030204" pitchFamily="34" charset="0"/>
                <a:ea typeface="Times New Roman" panose="02020603050405020304" pitchFamily="18" charset="0"/>
                <a:cs typeface="Times New Roman" panose="02020603050405020304" pitchFamily="18" charset="0"/>
              </a:rPr>
              <a:t> 4) Cualquier condición de inmunodeficiencia o inmunosupresión (SIDA, leucemia, linfoma, enfermedad de </a:t>
            </a:r>
            <a:r>
              <a:rPr lang="es-ES" dirty="0" err="1">
                <a:latin typeface="Calibri" panose="020F0502020204030204" pitchFamily="34" charset="0"/>
                <a:ea typeface="Times New Roman" panose="02020603050405020304" pitchFamily="18" charset="0"/>
                <a:cs typeface="Times New Roman" panose="02020603050405020304" pitchFamily="18" charset="0"/>
              </a:rPr>
              <a:t>Hodgkin</a:t>
            </a:r>
            <a:r>
              <a:rPr lang="es-ES" dirty="0">
                <a:latin typeface="Calibri" panose="020F0502020204030204" pitchFamily="34" charset="0"/>
                <a:ea typeface="Times New Roman" panose="02020603050405020304" pitchFamily="18" charset="0"/>
                <a:cs typeface="Times New Roman" panose="02020603050405020304" pitchFamily="18" charset="0"/>
              </a:rPr>
              <a:t>, mieloma múltiple, cáncer tratado en los últimos 5 años con radio o quimioterapia, insuficiencia renal crónica, terapia inmunosupresora en los tres últimos meses, o receptores de órganos o médula ósea. </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2540839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64147" y="858838"/>
            <a:ext cx="10517746" cy="4833624"/>
          </a:xfrm>
        </p:spPr>
        <p:txBody>
          <a:bodyPr>
            <a:normAutofit/>
          </a:bodyPr>
          <a:lstStyle/>
          <a:p>
            <a:pPr algn="just">
              <a:lnSpc>
                <a:spcPct val="11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D) VARIABLES DE MEDIDA.</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1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Los investigadores plantean como variable principal la incidencia de neumonía neumocócica total (no bacteriémica ni invasiva + bacteriémica o invasiva) de los serotipos 13vPnC. Como variables secundarias: 1) Neumonía neumocócica no bacteriémica ni invasiva por neumococo de los serotipos 13vPnC; 2) ENI de los serotipos 13vPnC; 3) Neumonía neumocócica de cualquier serotipo; 4) ENI de cualquier serotipo; 5) Mortalidad por neumonía neumocócica; 6) Mortalidad por ENI; 7) Mortalidad por cualquier causa. Y como variables de seguridad: 1) Efectos adversos graves en los 28 días consecutivos a la inyección; 2) Sólo en el “subgrupo de seguridad”, efectos adversos graves en los 6 meses consecutivos a la inyección.</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pPr>
            <a:r>
              <a:rPr lang="es-ES" sz="2000" dirty="0">
                <a:latin typeface="Calibri" panose="020F0502020204030204" pitchFamily="34" charset="0"/>
                <a:ea typeface="Times New Roman" panose="02020603050405020304" pitchFamily="18" charset="0"/>
                <a:cs typeface="Times New Roman" panose="02020603050405020304" pitchFamily="18" charset="0"/>
              </a:rPr>
              <a:t>Ahora bien, nosotros, el Grupo evalmed-GRADE, constituidos en un panel, elaboramos un listado de variables de resultados en salud que importan al usuario informado, las cuales dirigen nuestra evaluación y motivan nuestras conclusiones. Éstas las mostramos en la </a:t>
            </a:r>
            <a:r>
              <a:rPr lang="es-ES" sz="2000" b="1" dirty="0">
                <a:solidFill>
                  <a:srgbClr val="CC3300"/>
                </a:solidFill>
                <a:latin typeface="Calibri" panose="020F0502020204030204" pitchFamily="34" charset="0"/>
                <a:ea typeface="Times New Roman" panose="02020603050405020304" pitchFamily="18" charset="0"/>
                <a:cs typeface="Times New Roman" panose="02020603050405020304" pitchFamily="18" charset="0"/>
              </a:rPr>
              <a:t>tabla 2</a:t>
            </a:r>
            <a:r>
              <a:rPr lang="es-ES" sz="2000" dirty="0">
                <a:latin typeface="Calibri" panose="020F0502020204030204" pitchFamily="34" charset="0"/>
                <a:ea typeface="Times New Roman" panose="02020603050405020304" pitchFamily="18" charset="0"/>
                <a:cs typeface="Times New Roman" panose="02020603050405020304" pitchFamily="18" charset="0"/>
              </a:rPr>
              <a:t>.</a:t>
            </a:r>
            <a:endParaRPr lang="es-ES" sz="2000" dirty="0"/>
          </a:p>
        </p:txBody>
      </p:sp>
    </p:spTree>
    <p:extLst>
      <p:ext uri="{BB962C8B-B14F-4D97-AF65-F5344CB8AC3E}">
        <p14:creationId xmlns:p14="http://schemas.microsoft.com/office/powerpoint/2010/main" val="96371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614769" y="627889"/>
            <a:ext cx="10818591" cy="5528212"/>
          </a:xfrm>
          <a:prstGeom prst="rect">
            <a:avLst/>
          </a:prstGeom>
        </p:spPr>
      </p:pic>
    </p:spTree>
    <p:extLst>
      <p:ext uri="{BB962C8B-B14F-4D97-AF65-F5344CB8AC3E}">
        <p14:creationId xmlns:p14="http://schemas.microsoft.com/office/powerpoint/2010/main" val="3974599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67178" y="691412"/>
            <a:ext cx="10221532" cy="5142717"/>
          </a:xfrm>
        </p:spPr>
        <p:txBody>
          <a:bodyPr>
            <a:noAutofit/>
          </a:bodyPr>
          <a:lstStyle/>
          <a:p>
            <a:pPr algn="just">
              <a:lnSpc>
                <a:spcPct val="11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III. LO CONSEGUIDO.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ASIGNACIÓN DE LOS SUJETOS A LOS GRUPOS.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¿Se efectuó la aleatorización?:</a:t>
            </a:r>
            <a:r>
              <a:rPr lang="es-ES" sz="2000" dirty="0">
                <a:latin typeface="Calibri" panose="020F0502020204030204" pitchFamily="34" charset="0"/>
                <a:ea typeface="Times New Roman" panose="02020603050405020304" pitchFamily="18" charset="0"/>
                <a:cs typeface="Times New Roman" panose="02020603050405020304" pitchFamily="18" charset="0"/>
              </a:rPr>
              <a:t> Sí, mediante un sistema automático, que generaba bloques permutados de 10, y estratificados por tres grupos de edad: 65 a 69 años, 70 a 79, y ≥ 80 años.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¿Se mantuvo oculta la asignación de los grupos para los que administran la vacuna?:</a:t>
            </a:r>
            <a:r>
              <a:rPr lang="es-ES" sz="2000" dirty="0">
                <a:latin typeface="Calibri" panose="020F0502020204030204" pitchFamily="34" charset="0"/>
                <a:ea typeface="Times New Roman" panose="02020603050405020304" pitchFamily="18" charset="0"/>
                <a:cs typeface="Times New Roman" panose="02020603050405020304" pitchFamily="18" charset="0"/>
              </a:rPr>
              <a:t> 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Individuos que fueron al grupo de intervención y de control.</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Grupo de intervención:</a:t>
            </a:r>
            <a:r>
              <a:rPr lang="es-ES" sz="2000" dirty="0">
                <a:latin typeface="Calibri" panose="020F0502020204030204" pitchFamily="34" charset="0"/>
                <a:ea typeface="Times New Roman" panose="02020603050405020304" pitchFamily="18" charset="0"/>
                <a:cs typeface="Times New Roman" panose="02020603050405020304" pitchFamily="18" charset="0"/>
              </a:rPr>
              <a:t> Vacuna 13vPnC, 42.240 participantes.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Grupo de control:</a:t>
            </a:r>
            <a:r>
              <a:rPr lang="es-ES" sz="2000" dirty="0">
                <a:latin typeface="Calibri" panose="020F0502020204030204" pitchFamily="34" charset="0"/>
                <a:ea typeface="Times New Roman" panose="02020603050405020304" pitchFamily="18" charset="0"/>
                <a:cs typeface="Times New Roman" panose="02020603050405020304" pitchFamily="18" charset="0"/>
              </a:rPr>
              <a:t> Placebo, 42.256 participantes.</a:t>
            </a: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80837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1159</Words>
  <Application>Microsoft Office PowerPoint</Application>
  <PresentationFormat>Panorámica</PresentationFormat>
  <Paragraphs>68</Paragraphs>
  <Slides>22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Arial</vt:lpstr>
      <vt:lpstr>Calibri</vt:lpstr>
      <vt:lpstr>Calibri Light</vt:lpstr>
      <vt:lpstr>Eras Medium ITC</vt:lpstr>
      <vt:lpstr>OTNEJMQuadraat</vt:lpstr>
      <vt:lpstr>Times New Roman</vt:lpstr>
      <vt:lpstr>Tema de Office</vt:lpstr>
      <vt:lpstr>  Evaluación GRADE del ensayo CAPITA:  Efectividad de la vacuna neumocócica conjugada 13 valente (13vPnC) en mayores de 65 años en mortalidad, enfermedad neumocócica invasiva y neumonía neumocócica. </vt:lpstr>
      <vt:lpstr>Efectividad de la vacuna neumocócica conjugada 13 valente (13vPnC) en mayores de 65 años en mortalidad, enfermedad neumocócica invasiva y neumonía neumocócica.   Bonten MJ, Huijts SM, Bolkenbaas M, Webber C et al. Polysaccharide conjugate vaccine against pneumococcal pneumonia in adults. N Engl J Med. 2015 Mar 19;372(12):1114-25.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GRADE del Ensayo Clínico SEYLE: Comparación de tres programas de prevención del suicidio en 10.000 escolares europeos de 15 años frente a una intervención básica que sirve de control.</dc:title>
  <dc:creator>Galo</dc:creator>
  <cp:lastModifiedBy>Galo</cp:lastModifiedBy>
  <cp:revision>39</cp:revision>
  <dcterms:created xsi:type="dcterms:W3CDTF">2015-04-16T15:24:41Z</dcterms:created>
  <dcterms:modified xsi:type="dcterms:W3CDTF">2015-09-23T05:23:41Z</dcterms:modified>
</cp:coreProperties>
</file>